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36.JPG" ContentType="image/jpeg"/>
  <Override PartName="/ppt/media/image37.JPG" ContentType="image/jpeg"/>
  <Override PartName="/ppt/media/image38.JPG" ContentType="image/jpeg"/>
  <Override PartName="/ppt/media/image3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9" r:id="rId12"/>
    <p:sldId id="270" r:id="rId13"/>
    <p:sldId id="267" r:id="rId14"/>
    <p:sldId id="268" r:id="rId15"/>
    <p:sldId id="282" r:id="rId16"/>
    <p:sldId id="283" r:id="rId17"/>
    <p:sldId id="284" r:id="rId18"/>
    <p:sldId id="285" r:id="rId19"/>
    <p:sldId id="286" r:id="rId20"/>
    <p:sldId id="271" r:id="rId21"/>
    <p:sldId id="272" r:id="rId22"/>
    <p:sldId id="273" r:id="rId23"/>
    <p:sldId id="274" r:id="rId24"/>
    <p:sldId id="275" r:id="rId25"/>
    <p:sldId id="277"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1CD98-31C1-440A-8F2B-BA631C157E63}"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it-IT"/>
        </a:p>
      </dgm:t>
    </dgm:pt>
    <dgm:pt modelId="{D678F2AA-317A-4D20-8B97-CC4BC95ABBF2}">
      <dgm:prSet phldrT="[Testo]"/>
      <dgm:spPr>
        <a:solidFill>
          <a:schemeClr val="accent1">
            <a:lumMod val="40000"/>
            <a:lumOff val="60000"/>
          </a:schemeClr>
        </a:solidFill>
      </dgm:spPr>
      <dgm:t>
        <a:bodyPr/>
        <a:lstStyle/>
        <a:p>
          <a:r>
            <a:rPr lang="it-IT" b="1" dirty="0" smtClean="0">
              <a:solidFill>
                <a:schemeClr val="tx1"/>
              </a:solidFill>
            </a:rPr>
            <a:t>CAUSE MIGRAZIONE</a:t>
          </a:r>
          <a:endParaRPr lang="it-IT" b="1" dirty="0">
            <a:solidFill>
              <a:schemeClr val="tx1"/>
            </a:solidFill>
          </a:endParaRPr>
        </a:p>
      </dgm:t>
    </dgm:pt>
    <dgm:pt modelId="{C649C370-9139-4D04-9183-00B15A351187}" type="parTrans" cxnId="{0970FF8E-E0F5-4AED-B156-CF82B8689F9E}">
      <dgm:prSet/>
      <dgm:spPr/>
      <dgm:t>
        <a:bodyPr/>
        <a:lstStyle/>
        <a:p>
          <a:endParaRPr lang="it-IT"/>
        </a:p>
      </dgm:t>
    </dgm:pt>
    <dgm:pt modelId="{180FBA61-EA94-43D3-A17A-D6B615DBF2DC}" type="sibTrans" cxnId="{0970FF8E-E0F5-4AED-B156-CF82B8689F9E}">
      <dgm:prSet/>
      <dgm:spPr/>
      <dgm:t>
        <a:bodyPr/>
        <a:lstStyle/>
        <a:p>
          <a:endParaRPr lang="it-IT"/>
        </a:p>
      </dgm:t>
    </dgm:pt>
    <dgm:pt modelId="{1182510D-47DF-4744-802E-002319B26884}">
      <dgm:prSet phldrT="[Testo]"/>
      <dgm:spPr/>
      <dgm:t>
        <a:bodyPr/>
        <a:lstStyle/>
        <a:p>
          <a:r>
            <a:rPr lang="it-IT" b="1" dirty="0" smtClean="0">
              <a:solidFill>
                <a:schemeClr val="tx1"/>
              </a:solidFill>
            </a:rPr>
            <a:t>POVERTA</a:t>
          </a:r>
          <a:r>
            <a:rPr lang="it-IT" dirty="0" smtClean="0">
              <a:solidFill>
                <a:schemeClr val="tx1"/>
              </a:solidFill>
            </a:rPr>
            <a:t>’</a:t>
          </a:r>
          <a:endParaRPr lang="it-IT" dirty="0">
            <a:solidFill>
              <a:schemeClr val="tx1"/>
            </a:solidFill>
          </a:endParaRPr>
        </a:p>
      </dgm:t>
    </dgm:pt>
    <dgm:pt modelId="{314DB51C-DE31-494D-89F4-E11F17AD7EAC}" type="parTrans" cxnId="{A6EA4DCF-B8B3-40CD-AFF7-95510863CF9D}">
      <dgm:prSet/>
      <dgm:spPr/>
      <dgm:t>
        <a:bodyPr/>
        <a:lstStyle/>
        <a:p>
          <a:endParaRPr lang="it-IT"/>
        </a:p>
      </dgm:t>
    </dgm:pt>
    <dgm:pt modelId="{1EDD6C59-DACE-48CD-8E37-983A4007F913}" type="sibTrans" cxnId="{A6EA4DCF-B8B3-40CD-AFF7-95510863CF9D}">
      <dgm:prSet/>
      <dgm:spPr/>
      <dgm:t>
        <a:bodyPr/>
        <a:lstStyle/>
        <a:p>
          <a:endParaRPr lang="it-IT"/>
        </a:p>
      </dgm:t>
    </dgm:pt>
    <dgm:pt modelId="{351F1A05-17D8-4FCE-A453-3F96EFD53580}">
      <dgm:prSet phldrT="[Testo]" custT="1"/>
      <dgm:spPr>
        <a:solidFill>
          <a:schemeClr val="accent2">
            <a:lumMod val="75000"/>
          </a:schemeClr>
        </a:solidFill>
      </dgm:spPr>
      <dgm:t>
        <a:bodyPr/>
        <a:lstStyle/>
        <a:p>
          <a:r>
            <a:rPr lang="it-IT" sz="2400" b="1" dirty="0" smtClean="0">
              <a:solidFill>
                <a:schemeClr val="tx1"/>
              </a:solidFill>
            </a:rPr>
            <a:t>BUSINESS</a:t>
          </a:r>
          <a:endParaRPr lang="it-IT" sz="2400" b="1"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76055F4-F8B5-417B-ADBE-BD254042E060}" type="parTrans" cxnId="{0F40B152-A810-4669-BAEF-FD7959190DBB}">
      <dgm:prSet/>
      <dgm:spPr/>
      <dgm:t>
        <a:bodyPr/>
        <a:lstStyle/>
        <a:p>
          <a:endParaRPr lang="it-IT"/>
        </a:p>
      </dgm:t>
    </dgm:pt>
    <dgm:pt modelId="{E6B02BD1-6538-4198-A7CC-022901F0E502}" type="sibTrans" cxnId="{0F40B152-A810-4669-BAEF-FD7959190DBB}">
      <dgm:prSet/>
      <dgm:spPr/>
      <dgm:t>
        <a:bodyPr/>
        <a:lstStyle/>
        <a:p>
          <a:endParaRPr lang="it-IT"/>
        </a:p>
      </dgm:t>
    </dgm:pt>
    <dgm:pt modelId="{CC14A33A-B601-467A-BACA-349812735D2D}">
      <dgm:prSet phldrT="[Testo]"/>
      <dgm:spPr>
        <a:solidFill>
          <a:srgbClr val="92D050"/>
        </a:solidFill>
      </dgm:spPr>
      <dgm:t>
        <a:bodyPr/>
        <a:lstStyle/>
        <a:p>
          <a:r>
            <a:rPr lang="it-IT" b="1" dirty="0" smtClean="0">
              <a:solidFill>
                <a:schemeClr val="tx1"/>
              </a:solidFill>
            </a:rPr>
            <a:t>GUERRA</a:t>
          </a:r>
          <a:endParaRPr lang="it-IT" dirty="0">
            <a:solidFill>
              <a:schemeClr val="tx1"/>
            </a:solidFill>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22EA183-FDA4-4BC5-9A72-B68BC7C1AA3A}" type="parTrans" cxnId="{04CC64B7-9D37-4DF1-8F61-9F238159AB9B}">
      <dgm:prSet/>
      <dgm:spPr/>
      <dgm:t>
        <a:bodyPr/>
        <a:lstStyle/>
        <a:p>
          <a:endParaRPr lang="it-IT"/>
        </a:p>
      </dgm:t>
    </dgm:pt>
    <dgm:pt modelId="{2C2F8750-283A-49A4-9204-615211DBF0A4}" type="sibTrans" cxnId="{04CC64B7-9D37-4DF1-8F61-9F238159AB9B}">
      <dgm:prSet/>
      <dgm:spPr/>
      <dgm:t>
        <a:bodyPr/>
        <a:lstStyle/>
        <a:p>
          <a:endParaRPr lang="it-IT"/>
        </a:p>
      </dgm:t>
    </dgm:pt>
    <dgm:pt modelId="{CC0C66C5-D4CF-4043-8718-3D1216C0CED3}">
      <dgm:prSet phldrT="[Testo]"/>
      <dgm:spPr>
        <a:solidFill>
          <a:schemeClr val="accent2">
            <a:lumMod val="60000"/>
            <a:lumOff val="40000"/>
          </a:schemeClr>
        </a:solidFill>
      </dgm:spPr>
      <dgm:t>
        <a:bodyPr/>
        <a:lstStyle/>
        <a:p>
          <a:r>
            <a:rPr lang="it-IT" b="1" dirty="0" smtClean="0">
              <a:solidFill>
                <a:schemeClr val="tx1"/>
              </a:solidFill>
            </a:rPr>
            <a:t>CLIMA</a:t>
          </a:r>
          <a:endParaRPr lang="it-IT" b="1" dirty="0">
            <a:solidFill>
              <a:schemeClr val="tx1"/>
            </a:solidFill>
          </a:endParaRPr>
        </a:p>
      </dgm:t>
    </dgm:pt>
    <dgm:pt modelId="{E03470D5-A8DE-4010-9F62-C51692BE3487}" type="parTrans" cxnId="{01E86AC1-E4EF-4402-85CD-7B37E8B01BEF}">
      <dgm:prSet/>
      <dgm:spPr/>
      <dgm:t>
        <a:bodyPr/>
        <a:lstStyle/>
        <a:p>
          <a:endParaRPr lang="it-IT"/>
        </a:p>
      </dgm:t>
    </dgm:pt>
    <dgm:pt modelId="{88910483-2701-4050-AF92-3E72FBB1A02F}" type="sibTrans" cxnId="{01E86AC1-E4EF-4402-85CD-7B37E8B01BEF}">
      <dgm:prSet/>
      <dgm:spPr/>
      <dgm:t>
        <a:bodyPr/>
        <a:lstStyle/>
        <a:p>
          <a:endParaRPr lang="it-IT"/>
        </a:p>
      </dgm:t>
    </dgm:pt>
    <dgm:pt modelId="{87EF2DF4-E579-43AA-8178-FACD66A8EFF1}">
      <dgm:prSet phldrT="[Testo]"/>
      <dgm:spPr>
        <a:solidFill>
          <a:srgbClr val="A06BB1"/>
        </a:solidFill>
      </dgm:spPr>
      <dgm:t>
        <a:bodyPr/>
        <a:lstStyle/>
        <a:p>
          <a:r>
            <a:rPr lang="it-IT" b="1" dirty="0" smtClean="0">
              <a:solidFill>
                <a:schemeClr val="tx1"/>
              </a:solidFill>
            </a:rPr>
            <a:t>MANCATO ACCESSO  AI BENI PRIMARI</a:t>
          </a:r>
          <a:endParaRPr lang="it-IT" b="1" dirty="0">
            <a:solidFill>
              <a:schemeClr val="tx1"/>
            </a:solidFill>
          </a:endParaRPr>
        </a:p>
      </dgm:t>
    </dgm:pt>
    <dgm:pt modelId="{AC0D34E1-B652-4F91-B648-9E259487E6F7}" type="parTrans" cxnId="{E92CD539-8F92-4A0E-B85D-250FC9CBB5C9}">
      <dgm:prSet/>
      <dgm:spPr/>
      <dgm:t>
        <a:bodyPr/>
        <a:lstStyle/>
        <a:p>
          <a:endParaRPr lang="it-IT"/>
        </a:p>
      </dgm:t>
    </dgm:pt>
    <dgm:pt modelId="{AA3CF715-FF89-4192-8748-46790A17A57A}" type="sibTrans" cxnId="{E92CD539-8F92-4A0E-B85D-250FC9CBB5C9}">
      <dgm:prSet/>
      <dgm:spPr/>
      <dgm:t>
        <a:bodyPr/>
        <a:lstStyle/>
        <a:p>
          <a:endParaRPr lang="it-IT"/>
        </a:p>
      </dgm:t>
    </dgm:pt>
    <dgm:pt modelId="{E0D9164E-CD0F-45B7-AFC9-F314931F8DFE}">
      <dgm:prSet phldrT="[Testo]"/>
      <dgm:spPr>
        <a:solidFill>
          <a:schemeClr val="accent5"/>
        </a:solidFill>
      </dgm:spPr>
      <dgm:t>
        <a:bodyPr/>
        <a:lstStyle/>
        <a:p>
          <a:r>
            <a:rPr lang="it-IT" b="1" dirty="0" smtClean="0">
              <a:solidFill>
                <a:schemeClr val="tx1"/>
              </a:solidFill>
            </a:rPr>
            <a:t>SOGNO BENESSERE E MODERNITÀ</a:t>
          </a:r>
          <a:endParaRPr lang="it-IT" b="1" dirty="0">
            <a:solidFill>
              <a:schemeClr val="tx1"/>
            </a:solidFill>
          </a:endParaRPr>
        </a:p>
      </dgm:t>
    </dgm:pt>
    <dgm:pt modelId="{D5979D29-CA1E-422C-BAD4-412945907817}" type="parTrans" cxnId="{354E44BD-3C93-47E9-B470-DB74369F5EE7}">
      <dgm:prSet/>
      <dgm:spPr/>
      <dgm:t>
        <a:bodyPr/>
        <a:lstStyle/>
        <a:p>
          <a:endParaRPr lang="it-IT"/>
        </a:p>
      </dgm:t>
    </dgm:pt>
    <dgm:pt modelId="{6E0FF14E-011E-4A43-BED6-4A301C4EB57D}" type="sibTrans" cxnId="{354E44BD-3C93-47E9-B470-DB74369F5EE7}">
      <dgm:prSet/>
      <dgm:spPr/>
      <dgm:t>
        <a:bodyPr/>
        <a:lstStyle/>
        <a:p>
          <a:endParaRPr lang="it-IT"/>
        </a:p>
      </dgm:t>
    </dgm:pt>
    <dgm:pt modelId="{37040B2E-8614-4C3E-B3D0-C192ED5EE827}">
      <dgm:prSet phldrT="[Testo]"/>
      <dgm:spPr>
        <a:solidFill>
          <a:srgbClr val="FFC000"/>
        </a:solidFill>
      </dgm:spPr>
      <dgm:t>
        <a:bodyPr/>
        <a:lstStyle/>
        <a:p>
          <a:r>
            <a:rPr lang="it-IT" b="1" dirty="0" smtClean="0">
              <a:solidFill>
                <a:schemeClr val="tx1"/>
              </a:solidFill>
            </a:rPr>
            <a:t>DISCRIMINAZIONE e ESCLUSIONE SOCIALE</a:t>
          </a:r>
          <a:endParaRPr lang="it-IT" b="1"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EB178266-5420-452D-A85F-8C73C37926F2}" type="parTrans" cxnId="{9E36D606-B621-425A-9534-CBE492817FE2}">
      <dgm:prSet/>
      <dgm:spPr/>
      <dgm:t>
        <a:bodyPr/>
        <a:lstStyle/>
        <a:p>
          <a:endParaRPr lang="it-IT"/>
        </a:p>
      </dgm:t>
    </dgm:pt>
    <dgm:pt modelId="{FC9F04D4-0560-46A2-A58D-14A9F81D1BAE}" type="sibTrans" cxnId="{9E36D606-B621-425A-9534-CBE492817FE2}">
      <dgm:prSet/>
      <dgm:spPr/>
      <dgm:t>
        <a:bodyPr/>
        <a:lstStyle/>
        <a:p>
          <a:endParaRPr lang="it-IT"/>
        </a:p>
      </dgm:t>
    </dgm:pt>
    <dgm:pt modelId="{77F67A2A-44F7-4D98-A713-F36E71CF43FD}">
      <dgm:prSet/>
      <dgm:spPr>
        <a:solidFill>
          <a:schemeClr val="accent5"/>
        </a:solidFill>
      </dgm:spPr>
      <dgm:t>
        <a:bodyPr/>
        <a:lstStyle/>
        <a:p>
          <a:pPr algn="l"/>
          <a:r>
            <a:rPr lang="it-IT" dirty="0" smtClean="0">
              <a:solidFill>
                <a:schemeClr val="tx1"/>
              </a:solidFill>
            </a:rPr>
            <a:t> - Avere una casa migliore</a:t>
          </a:r>
        </a:p>
        <a:p>
          <a:pPr algn="l"/>
          <a:r>
            <a:rPr lang="it-IT" dirty="0" smtClean="0">
              <a:solidFill>
                <a:schemeClr val="tx1"/>
              </a:solidFill>
            </a:rPr>
            <a:t> - Poter studiare</a:t>
          </a:r>
        </a:p>
        <a:p>
          <a:pPr algn="l"/>
          <a:r>
            <a:rPr lang="it-IT" dirty="0" smtClean="0">
              <a:solidFill>
                <a:schemeClr val="tx1"/>
              </a:solidFill>
            </a:rPr>
            <a:t> - Lavoro meglio retribuito    ……</a:t>
          </a:r>
        </a:p>
      </dgm:t>
    </dgm:pt>
    <dgm:pt modelId="{19C803D6-10D6-45BF-8405-D85D06F936FE}" type="sibTrans" cxnId="{F2498C02-CA4C-415C-870F-9D3EA4E786B4}">
      <dgm:prSet/>
      <dgm:spPr/>
      <dgm:t>
        <a:bodyPr/>
        <a:lstStyle/>
        <a:p>
          <a:endParaRPr lang="it-IT"/>
        </a:p>
      </dgm:t>
    </dgm:pt>
    <dgm:pt modelId="{364B576B-07C3-42E6-A123-302EC8975656}" type="parTrans" cxnId="{F2498C02-CA4C-415C-870F-9D3EA4E786B4}">
      <dgm:prSet/>
      <dgm:spPr/>
      <dgm:t>
        <a:bodyPr/>
        <a:lstStyle/>
        <a:p>
          <a:endParaRPr lang="it-IT"/>
        </a:p>
      </dgm:t>
    </dgm:pt>
    <dgm:pt modelId="{88A419B6-9777-408B-BA3B-B7E9A6CA74E7}" type="pres">
      <dgm:prSet presAssocID="{25A1CD98-31C1-440A-8F2B-BA631C157E63}" presName="Name0" presStyleCnt="0">
        <dgm:presLayoutVars>
          <dgm:chPref val="1"/>
          <dgm:dir/>
          <dgm:animOne val="branch"/>
          <dgm:animLvl val="lvl"/>
          <dgm:resizeHandles val="exact"/>
        </dgm:presLayoutVars>
      </dgm:prSet>
      <dgm:spPr/>
      <dgm:t>
        <a:bodyPr/>
        <a:lstStyle/>
        <a:p>
          <a:endParaRPr lang="it-IT"/>
        </a:p>
      </dgm:t>
    </dgm:pt>
    <dgm:pt modelId="{68240C67-4B56-4BC4-8D12-70F2378036C9}" type="pres">
      <dgm:prSet presAssocID="{D678F2AA-317A-4D20-8B97-CC4BC95ABBF2}" presName="root1" presStyleCnt="0"/>
      <dgm:spPr/>
    </dgm:pt>
    <dgm:pt modelId="{6D6A5924-9EF0-4EC7-9377-1875C5AD8372}" type="pres">
      <dgm:prSet presAssocID="{D678F2AA-317A-4D20-8B97-CC4BC95ABBF2}" presName="LevelOneTextNode" presStyleLbl="node0" presStyleIdx="0" presStyleCnt="1" custScaleY="116561" custLinFactX="-233467" custLinFactNeighborX="-300000" custLinFactNeighborY="-1168">
        <dgm:presLayoutVars>
          <dgm:chPref val="3"/>
        </dgm:presLayoutVars>
      </dgm:prSet>
      <dgm:spPr/>
      <dgm:t>
        <a:bodyPr/>
        <a:lstStyle/>
        <a:p>
          <a:endParaRPr lang="it-IT"/>
        </a:p>
      </dgm:t>
    </dgm:pt>
    <dgm:pt modelId="{2FCCE96A-4DE7-4524-B60E-B8092A461729}" type="pres">
      <dgm:prSet presAssocID="{D678F2AA-317A-4D20-8B97-CC4BC95ABBF2}" presName="level2hierChild" presStyleCnt="0"/>
      <dgm:spPr/>
    </dgm:pt>
    <dgm:pt modelId="{C388238F-9274-40AB-9117-C9946BBB09B3}" type="pres">
      <dgm:prSet presAssocID="{722EA183-FDA4-4BC5-9A72-B68BC7C1AA3A}" presName="conn2-1" presStyleLbl="parChTrans1D2" presStyleIdx="0" presStyleCnt="7"/>
      <dgm:spPr/>
      <dgm:t>
        <a:bodyPr/>
        <a:lstStyle/>
        <a:p>
          <a:endParaRPr lang="it-IT"/>
        </a:p>
      </dgm:t>
    </dgm:pt>
    <dgm:pt modelId="{49F67060-8A62-405D-8432-7B9BC43F1B73}" type="pres">
      <dgm:prSet presAssocID="{722EA183-FDA4-4BC5-9A72-B68BC7C1AA3A}" presName="connTx" presStyleLbl="parChTrans1D2" presStyleIdx="0" presStyleCnt="7"/>
      <dgm:spPr/>
      <dgm:t>
        <a:bodyPr/>
        <a:lstStyle/>
        <a:p>
          <a:endParaRPr lang="it-IT"/>
        </a:p>
      </dgm:t>
    </dgm:pt>
    <dgm:pt modelId="{D5492938-05DF-4423-982A-A977AA895E2E}" type="pres">
      <dgm:prSet presAssocID="{CC14A33A-B601-467A-BACA-349812735D2D}" presName="root2" presStyleCnt="0"/>
      <dgm:spPr/>
    </dgm:pt>
    <dgm:pt modelId="{811780C7-0CFB-449C-A84A-3688707F5469}" type="pres">
      <dgm:prSet presAssocID="{CC14A33A-B601-467A-BACA-349812735D2D}" presName="LevelTwoTextNode" presStyleLbl="node2" presStyleIdx="0" presStyleCnt="7" custScaleX="126214" custLinFactY="300000" custLinFactNeighborX="-427" custLinFactNeighborY="354984">
        <dgm:presLayoutVars>
          <dgm:chPref val="3"/>
        </dgm:presLayoutVars>
      </dgm:prSet>
      <dgm:spPr/>
      <dgm:t>
        <a:bodyPr/>
        <a:lstStyle/>
        <a:p>
          <a:endParaRPr lang="it-IT"/>
        </a:p>
      </dgm:t>
    </dgm:pt>
    <dgm:pt modelId="{E6FE1A3C-C3D6-4326-AACC-4983D7400092}" type="pres">
      <dgm:prSet presAssocID="{CC14A33A-B601-467A-BACA-349812735D2D}" presName="level3hierChild" presStyleCnt="0"/>
      <dgm:spPr/>
    </dgm:pt>
    <dgm:pt modelId="{C5308FA3-7CAB-442D-8574-869FEB265079}" type="pres">
      <dgm:prSet presAssocID="{E03470D5-A8DE-4010-9F62-C51692BE3487}" presName="conn2-1" presStyleLbl="parChTrans1D2" presStyleIdx="1" presStyleCnt="7"/>
      <dgm:spPr/>
      <dgm:t>
        <a:bodyPr/>
        <a:lstStyle/>
        <a:p>
          <a:endParaRPr lang="it-IT"/>
        </a:p>
      </dgm:t>
    </dgm:pt>
    <dgm:pt modelId="{F8916154-9A6A-4843-99FE-A0000AD4D539}" type="pres">
      <dgm:prSet presAssocID="{E03470D5-A8DE-4010-9F62-C51692BE3487}" presName="connTx" presStyleLbl="parChTrans1D2" presStyleIdx="1" presStyleCnt="7"/>
      <dgm:spPr/>
      <dgm:t>
        <a:bodyPr/>
        <a:lstStyle/>
        <a:p>
          <a:endParaRPr lang="it-IT"/>
        </a:p>
      </dgm:t>
    </dgm:pt>
    <dgm:pt modelId="{0FCF05B4-1AE2-4CBE-9074-B16F1A841610}" type="pres">
      <dgm:prSet presAssocID="{CC0C66C5-D4CF-4043-8718-3D1216C0CED3}" presName="root2" presStyleCnt="0"/>
      <dgm:spPr/>
    </dgm:pt>
    <dgm:pt modelId="{DF407D74-EB89-4353-B733-B78C0D9402AD}" type="pres">
      <dgm:prSet presAssocID="{CC0C66C5-D4CF-4043-8718-3D1216C0CED3}" presName="LevelTwoTextNode" presStyleLbl="node2" presStyleIdx="1" presStyleCnt="7" custScaleX="126214" custLinFactNeighborY="53652">
        <dgm:presLayoutVars>
          <dgm:chPref val="3"/>
        </dgm:presLayoutVars>
      </dgm:prSet>
      <dgm:spPr/>
      <dgm:t>
        <a:bodyPr/>
        <a:lstStyle/>
        <a:p>
          <a:endParaRPr lang="it-IT"/>
        </a:p>
      </dgm:t>
    </dgm:pt>
    <dgm:pt modelId="{DBDE46ED-0D61-4FDF-A08F-9E74E2B619C1}" type="pres">
      <dgm:prSet presAssocID="{CC0C66C5-D4CF-4043-8718-3D1216C0CED3}" presName="level3hierChild" presStyleCnt="0"/>
      <dgm:spPr/>
    </dgm:pt>
    <dgm:pt modelId="{EE7E61CA-CC72-4DDD-9621-48E9D37B52E1}" type="pres">
      <dgm:prSet presAssocID="{AC0D34E1-B652-4F91-B648-9E259487E6F7}" presName="conn2-1" presStyleLbl="parChTrans1D2" presStyleIdx="2" presStyleCnt="7"/>
      <dgm:spPr/>
      <dgm:t>
        <a:bodyPr/>
        <a:lstStyle/>
        <a:p>
          <a:endParaRPr lang="it-IT"/>
        </a:p>
      </dgm:t>
    </dgm:pt>
    <dgm:pt modelId="{F6E2B480-8A48-4882-BC92-646D8341B691}" type="pres">
      <dgm:prSet presAssocID="{AC0D34E1-B652-4F91-B648-9E259487E6F7}" presName="connTx" presStyleLbl="parChTrans1D2" presStyleIdx="2" presStyleCnt="7"/>
      <dgm:spPr/>
      <dgm:t>
        <a:bodyPr/>
        <a:lstStyle/>
        <a:p>
          <a:endParaRPr lang="it-IT"/>
        </a:p>
      </dgm:t>
    </dgm:pt>
    <dgm:pt modelId="{D654733E-A4E8-4014-A377-AEAB34C8C4C1}" type="pres">
      <dgm:prSet presAssocID="{87EF2DF4-E579-43AA-8178-FACD66A8EFF1}" presName="root2" presStyleCnt="0"/>
      <dgm:spPr/>
    </dgm:pt>
    <dgm:pt modelId="{6CBB93A8-7D72-4A54-8ED0-78B0E351F6E7}" type="pres">
      <dgm:prSet presAssocID="{87EF2DF4-E579-43AA-8178-FACD66A8EFF1}" presName="LevelTwoTextNode" presStyleLbl="node2" presStyleIdx="2" presStyleCnt="7" custScaleX="134255" custLinFactNeighborY="44831">
        <dgm:presLayoutVars>
          <dgm:chPref val="3"/>
        </dgm:presLayoutVars>
      </dgm:prSet>
      <dgm:spPr/>
      <dgm:t>
        <a:bodyPr/>
        <a:lstStyle/>
        <a:p>
          <a:endParaRPr lang="it-IT"/>
        </a:p>
      </dgm:t>
    </dgm:pt>
    <dgm:pt modelId="{9775FCED-F69C-426B-A635-EB8FF169FA03}" type="pres">
      <dgm:prSet presAssocID="{87EF2DF4-E579-43AA-8178-FACD66A8EFF1}" presName="level3hierChild" presStyleCnt="0"/>
      <dgm:spPr/>
    </dgm:pt>
    <dgm:pt modelId="{C3C795D5-A188-41C8-8636-377A0A524035}" type="pres">
      <dgm:prSet presAssocID="{314DB51C-DE31-494D-89F4-E11F17AD7EAC}" presName="conn2-1" presStyleLbl="parChTrans1D2" presStyleIdx="3" presStyleCnt="7"/>
      <dgm:spPr/>
      <dgm:t>
        <a:bodyPr/>
        <a:lstStyle/>
        <a:p>
          <a:endParaRPr lang="it-IT"/>
        </a:p>
      </dgm:t>
    </dgm:pt>
    <dgm:pt modelId="{24A7416B-80E3-4688-A99D-CFBC9FFA66BA}" type="pres">
      <dgm:prSet presAssocID="{314DB51C-DE31-494D-89F4-E11F17AD7EAC}" presName="connTx" presStyleLbl="parChTrans1D2" presStyleIdx="3" presStyleCnt="7"/>
      <dgm:spPr/>
      <dgm:t>
        <a:bodyPr/>
        <a:lstStyle/>
        <a:p>
          <a:endParaRPr lang="it-IT"/>
        </a:p>
      </dgm:t>
    </dgm:pt>
    <dgm:pt modelId="{AF441AAF-C382-48D2-927A-F5700628794D}" type="pres">
      <dgm:prSet presAssocID="{1182510D-47DF-4744-802E-002319B26884}" presName="root2" presStyleCnt="0"/>
      <dgm:spPr/>
    </dgm:pt>
    <dgm:pt modelId="{EC5A4332-3287-4CAB-B02E-24AADC35B78E}" type="pres">
      <dgm:prSet presAssocID="{1182510D-47DF-4744-802E-002319B26884}" presName="LevelTwoTextNode" presStyleLbl="node2" presStyleIdx="3" presStyleCnt="7" custScaleX="132117" custLinFactNeighborY="36009">
        <dgm:presLayoutVars>
          <dgm:chPref val="3"/>
        </dgm:presLayoutVars>
      </dgm:prSet>
      <dgm:spPr/>
      <dgm:t>
        <a:bodyPr/>
        <a:lstStyle/>
        <a:p>
          <a:endParaRPr lang="it-IT"/>
        </a:p>
      </dgm:t>
    </dgm:pt>
    <dgm:pt modelId="{3FF1B0B9-EFB5-49DC-836D-EBE24B3A313C}" type="pres">
      <dgm:prSet presAssocID="{1182510D-47DF-4744-802E-002319B26884}" presName="level3hierChild" presStyleCnt="0"/>
      <dgm:spPr/>
    </dgm:pt>
    <dgm:pt modelId="{F4130353-86D5-4946-9251-85CC4DB33EEF}" type="pres">
      <dgm:prSet presAssocID="{A76055F4-F8B5-417B-ADBE-BD254042E060}" presName="conn2-1" presStyleLbl="parChTrans1D2" presStyleIdx="4" presStyleCnt="7"/>
      <dgm:spPr/>
      <dgm:t>
        <a:bodyPr/>
        <a:lstStyle/>
        <a:p>
          <a:endParaRPr lang="it-IT"/>
        </a:p>
      </dgm:t>
    </dgm:pt>
    <dgm:pt modelId="{82C447DD-5545-4E61-B3B3-A4A56D80EEC8}" type="pres">
      <dgm:prSet presAssocID="{A76055F4-F8B5-417B-ADBE-BD254042E060}" presName="connTx" presStyleLbl="parChTrans1D2" presStyleIdx="4" presStyleCnt="7"/>
      <dgm:spPr/>
      <dgm:t>
        <a:bodyPr/>
        <a:lstStyle/>
        <a:p>
          <a:endParaRPr lang="it-IT"/>
        </a:p>
      </dgm:t>
    </dgm:pt>
    <dgm:pt modelId="{8F1FD94F-D6C6-496E-B64D-DF99FA8F78F8}" type="pres">
      <dgm:prSet presAssocID="{351F1A05-17D8-4FCE-A453-3F96EFD53580}" presName="root2" presStyleCnt="0"/>
      <dgm:spPr/>
    </dgm:pt>
    <dgm:pt modelId="{ACC8A9F5-7DA3-4F40-A1D8-B204D845C1FA}" type="pres">
      <dgm:prSet presAssocID="{351F1A05-17D8-4FCE-A453-3F96EFD53580}" presName="LevelTwoTextNode" presStyleLbl="node2" presStyleIdx="4" presStyleCnt="7" custScaleX="135045" custLinFactY="100000" custLinFactNeighborX="-427" custLinFactNeighborY="178220">
        <dgm:presLayoutVars>
          <dgm:chPref val="3"/>
        </dgm:presLayoutVars>
      </dgm:prSet>
      <dgm:spPr/>
      <dgm:t>
        <a:bodyPr/>
        <a:lstStyle/>
        <a:p>
          <a:endParaRPr lang="it-IT"/>
        </a:p>
      </dgm:t>
    </dgm:pt>
    <dgm:pt modelId="{EE9D1FAD-70F5-4BE9-98F4-C45A4E0F3819}" type="pres">
      <dgm:prSet presAssocID="{351F1A05-17D8-4FCE-A453-3F96EFD53580}" presName="level3hierChild" presStyleCnt="0"/>
      <dgm:spPr/>
    </dgm:pt>
    <dgm:pt modelId="{9657BFF4-9E47-41A5-B561-77E59508C452}" type="pres">
      <dgm:prSet presAssocID="{EB178266-5420-452D-A85F-8C73C37926F2}" presName="conn2-1" presStyleLbl="parChTrans1D2" presStyleIdx="5" presStyleCnt="7"/>
      <dgm:spPr/>
      <dgm:t>
        <a:bodyPr/>
        <a:lstStyle/>
        <a:p>
          <a:endParaRPr lang="it-IT"/>
        </a:p>
      </dgm:t>
    </dgm:pt>
    <dgm:pt modelId="{BD6A8B2C-ACEB-4EC3-9E2A-5E458E8BEC49}" type="pres">
      <dgm:prSet presAssocID="{EB178266-5420-452D-A85F-8C73C37926F2}" presName="connTx" presStyleLbl="parChTrans1D2" presStyleIdx="5" presStyleCnt="7"/>
      <dgm:spPr/>
      <dgm:t>
        <a:bodyPr/>
        <a:lstStyle/>
        <a:p>
          <a:endParaRPr lang="it-IT"/>
        </a:p>
      </dgm:t>
    </dgm:pt>
    <dgm:pt modelId="{BFE137D3-DDBC-431F-A7EF-994F3E53C2CF}" type="pres">
      <dgm:prSet presAssocID="{37040B2E-8614-4C3E-B3D0-C192ED5EE827}" presName="root2" presStyleCnt="0"/>
      <dgm:spPr/>
    </dgm:pt>
    <dgm:pt modelId="{E45DB7ED-019B-40A4-AE76-57AEEC1E1413}" type="pres">
      <dgm:prSet presAssocID="{37040B2E-8614-4C3E-B3D0-C192ED5EE827}" presName="LevelTwoTextNode" presStyleLbl="node2" presStyleIdx="5" presStyleCnt="7" custScaleX="132117" custLinFactNeighborX="-279" custLinFactNeighborY="-90755">
        <dgm:presLayoutVars>
          <dgm:chPref val="3"/>
        </dgm:presLayoutVars>
      </dgm:prSet>
      <dgm:spPr/>
      <dgm:t>
        <a:bodyPr/>
        <a:lstStyle/>
        <a:p>
          <a:endParaRPr lang="it-IT"/>
        </a:p>
      </dgm:t>
    </dgm:pt>
    <dgm:pt modelId="{3C1250C8-26A2-40AB-9CBC-32592A58155B}" type="pres">
      <dgm:prSet presAssocID="{37040B2E-8614-4C3E-B3D0-C192ED5EE827}" presName="level3hierChild" presStyleCnt="0"/>
      <dgm:spPr/>
    </dgm:pt>
    <dgm:pt modelId="{220E92D6-9855-460F-9A5F-EB0F1E74D379}" type="pres">
      <dgm:prSet presAssocID="{D5979D29-CA1E-422C-BAD4-412945907817}" presName="conn2-1" presStyleLbl="parChTrans1D2" presStyleIdx="6" presStyleCnt="7"/>
      <dgm:spPr/>
      <dgm:t>
        <a:bodyPr/>
        <a:lstStyle/>
        <a:p>
          <a:endParaRPr lang="it-IT"/>
        </a:p>
      </dgm:t>
    </dgm:pt>
    <dgm:pt modelId="{84DB064E-17A4-4A54-9BA4-65F8B7E5B1C6}" type="pres">
      <dgm:prSet presAssocID="{D5979D29-CA1E-422C-BAD4-412945907817}" presName="connTx" presStyleLbl="parChTrans1D2" presStyleIdx="6" presStyleCnt="7"/>
      <dgm:spPr/>
      <dgm:t>
        <a:bodyPr/>
        <a:lstStyle/>
        <a:p>
          <a:endParaRPr lang="it-IT"/>
        </a:p>
      </dgm:t>
    </dgm:pt>
    <dgm:pt modelId="{A917C34E-4BBB-43CA-AC8F-46EE8BEF7A85}" type="pres">
      <dgm:prSet presAssocID="{E0D9164E-CD0F-45B7-AFC9-F314931F8DFE}" presName="root2" presStyleCnt="0"/>
      <dgm:spPr/>
    </dgm:pt>
    <dgm:pt modelId="{E3A20B81-D460-4E84-A0D9-F620BBFED9AA}" type="pres">
      <dgm:prSet presAssocID="{E0D9164E-CD0F-45B7-AFC9-F314931F8DFE}" presName="LevelTwoTextNode" presStyleLbl="node2" presStyleIdx="6" presStyleCnt="7" custScaleX="134255" custLinFactY="-300000" custLinFactNeighborX="-427" custLinFactNeighborY="-387526">
        <dgm:presLayoutVars>
          <dgm:chPref val="3"/>
        </dgm:presLayoutVars>
      </dgm:prSet>
      <dgm:spPr/>
      <dgm:t>
        <a:bodyPr/>
        <a:lstStyle/>
        <a:p>
          <a:endParaRPr lang="it-IT"/>
        </a:p>
      </dgm:t>
    </dgm:pt>
    <dgm:pt modelId="{69060ED3-21F6-41D0-AE0F-102D4526A3AD}" type="pres">
      <dgm:prSet presAssocID="{E0D9164E-CD0F-45B7-AFC9-F314931F8DFE}" presName="level3hierChild" presStyleCnt="0"/>
      <dgm:spPr/>
    </dgm:pt>
    <dgm:pt modelId="{7D7BD2B5-1F48-4182-B9C3-4E0B72E0518A}" type="pres">
      <dgm:prSet presAssocID="{364B576B-07C3-42E6-A123-302EC8975656}" presName="conn2-1" presStyleLbl="parChTrans1D3" presStyleIdx="0" presStyleCnt="1"/>
      <dgm:spPr/>
      <dgm:t>
        <a:bodyPr/>
        <a:lstStyle/>
        <a:p>
          <a:endParaRPr lang="it-IT"/>
        </a:p>
      </dgm:t>
    </dgm:pt>
    <dgm:pt modelId="{738D35F2-4E3C-4671-8651-2E06472CDE8D}" type="pres">
      <dgm:prSet presAssocID="{364B576B-07C3-42E6-A123-302EC8975656}" presName="connTx" presStyleLbl="parChTrans1D3" presStyleIdx="0" presStyleCnt="1"/>
      <dgm:spPr/>
      <dgm:t>
        <a:bodyPr/>
        <a:lstStyle/>
        <a:p>
          <a:endParaRPr lang="it-IT"/>
        </a:p>
      </dgm:t>
    </dgm:pt>
    <dgm:pt modelId="{9FAFADED-4F39-44DE-86FD-322C51543A4D}" type="pres">
      <dgm:prSet presAssocID="{77F67A2A-44F7-4D98-A713-F36E71CF43FD}" presName="root2" presStyleCnt="0"/>
      <dgm:spPr/>
    </dgm:pt>
    <dgm:pt modelId="{6EF690B4-8E07-48FE-880B-9D8CD4C059F5}" type="pres">
      <dgm:prSet presAssocID="{77F67A2A-44F7-4D98-A713-F36E71CF43FD}" presName="LevelTwoTextNode" presStyleLbl="node3" presStyleIdx="0" presStyleCnt="1" custScaleX="131759" custScaleY="193996" custLinFactY="-300000" custLinFactNeighborX="18877" custLinFactNeighborY="-388215">
        <dgm:presLayoutVars>
          <dgm:chPref val="3"/>
        </dgm:presLayoutVars>
      </dgm:prSet>
      <dgm:spPr/>
      <dgm:t>
        <a:bodyPr/>
        <a:lstStyle/>
        <a:p>
          <a:endParaRPr lang="it-IT"/>
        </a:p>
      </dgm:t>
    </dgm:pt>
    <dgm:pt modelId="{E0EDEEDE-3697-41BD-9793-4DFC29EFAABC}" type="pres">
      <dgm:prSet presAssocID="{77F67A2A-44F7-4D98-A713-F36E71CF43FD}" presName="level3hierChild" presStyleCnt="0"/>
      <dgm:spPr/>
    </dgm:pt>
  </dgm:ptLst>
  <dgm:cxnLst>
    <dgm:cxn modelId="{491B25FA-AA70-48DC-B44B-639D455D6745}" type="presOf" srcId="{37040B2E-8614-4C3E-B3D0-C192ED5EE827}" destId="{E45DB7ED-019B-40A4-AE76-57AEEC1E1413}" srcOrd="0" destOrd="0" presId="urn:microsoft.com/office/officeart/2008/layout/HorizontalMultiLevelHierarchy"/>
    <dgm:cxn modelId="{219A9863-B228-4ED9-8CC8-0E5F332033F7}" type="presOf" srcId="{D5979D29-CA1E-422C-BAD4-412945907817}" destId="{84DB064E-17A4-4A54-9BA4-65F8B7E5B1C6}" srcOrd="1" destOrd="0" presId="urn:microsoft.com/office/officeart/2008/layout/HorizontalMultiLevelHierarchy"/>
    <dgm:cxn modelId="{A6EA4DCF-B8B3-40CD-AFF7-95510863CF9D}" srcId="{D678F2AA-317A-4D20-8B97-CC4BC95ABBF2}" destId="{1182510D-47DF-4744-802E-002319B26884}" srcOrd="3" destOrd="0" parTransId="{314DB51C-DE31-494D-89F4-E11F17AD7EAC}" sibTransId="{1EDD6C59-DACE-48CD-8E37-983A4007F913}"/>
    <dgm:cxn modelId="{C2B44B32-B376-48F4-8191-78B0EE484229}" type="presOf" srcId="{EB178266-5420-452D-A85F-8C73C37926F2}" destId="{BD6A8B2C-ACEB-4EC3-9E2A-5E458E8BEC49}" srcOrd="1" destOrd="0" presId="urn:microsoft.com/office/officeart/2008/layout/HorizontalMultiLevelHierarchy"/>
    <dgm:cxn modelId="{354E44BD-3C93-47E9-B470-DB74369F5EE7}" srcId="{D678F2AA-317A-4D20-8B97-CC4BC95ABBF2}" destId="{E0D9164E-CD0F-45B7-AFC9-F314931F8DFE}" srcOrd="6" destOrd="0" parTransId="{D5979D29-CA1E-422C-BAD4-412945907817}" sibTransId="{6E0FF14E-011E-4A43-BED6-4A301C4EB57D}"/>
    <dgm:cxn modelId="{B3BB60D7-7255-433D-B964-D979A9B0FB5F}" type="presOf" srcId="{77F67A2A-44F7-4D98-A713-F36E71CF43FD}" destId="{6EF690B4-8E07-48FE-880B-9D8CD4C059F5}" srcOrd="0" destOrd="0" presId="urn:microsoft.com/office/officeart/2008/layout/HorizontalMultiLevelHierarchy"/>
    <dgm:cxn modelId="{35F5EA39-4EAA-41BC-B8E3-30294E979753}" type="presOf" srcId="{CC14A33A-B601-467A-BACA-349812735D2D}" destId="{811780C7-0CFB-449C-A84A-3688707F5469}" srcOrd="0" destOrd="0" presId="urn:microsoft.com/office/officeart/2008/layout/HorizontalMultiLevelHierarchy"/>
    <dgm:cxn modelId="{9E36D606-B621-425A-9534-CBE492817FE2}" srcId="{D678F2AA-317A-4D20-8B97-CC4BC95ABBF2}" destId="{37040B2E-8614-4C3E-B3D0-C192ED5EE827}" srcOrd="5" destOrd="0" parTransId="{EB178266-5420-452D-A85F-8C73C37926F2}" sibTransId="{FC9F04D4-0560-46A2-A58D-14A9F81D1BAE}"/>
    <dgm:cxn modelId="{D773575A-6FE1-4501-A52C-50D1AED7883E}" type="presOf" srcId="{E03470D5-A8DE-4010-9F62-C51692BE3487}" destId="{F8916154-9A6A-4843-99FE-A0000AD4D539}" srcOrd="1" destOrd="0" presId="urn:microsoft.com/office/officeart/2008/layout/HorizontalMultiLevelHierarchy"/>
    <dgm:cxn modelId="{17131813-8737-4E88-94E8-692E1CC955BE}" type="presOf" srcId="{CC0C66C5-D4CF-4043-8718-3D1216C0CED3}" destId="{DF407D74-EB89-4353-B733-B78C0D9402AD}" srcOrd="0" destOrd="0" presId="urn:microsoft.com/office/officeart/2008/layout/HorizontalMultiLevelHierarchy"/>
    <dgm:cxn modelId="{1B46AE5F-F0A7-4B00-9C59-94481405956D}" type="presOf" srcId="{25A1CD98-31C1-440A-8F2B-BA631C157E63}" destId="{88A419B6-9777-408B-BA3B-B7E9A6CA74E7}" srcOrd="0" destOrd="0" presId="urn:microsoft.com/office/officeart/2008/layout/HorizontalMultiLevelHierarchy"/>
    <dgm:cxn modelId="{239F59B9-8CBF-48FD-90A6-1255CDBC20F1}" type="presOf" srcId="{1182510D-47DF-4744-802E-002319B26884}" destId="{EC5A4332-3287-4CAB-B02E-24AADC35B78E}" srcOrd="0" destOrd="0" presId="urn:microsoft.com/office/officeart/2008/layout/HorizontalMultiLevelHierarchy"/>
    <dgm:cxn modelId="{E92CD539-8F92-4A0E-B85D-250FC9CBB5C9}" srcId="{D678F2AA-317A-4D20-8B97-CC4BC95ABBF2}" destId="{87EF2DF4-E579-43AA-8178-FACD66A8EFF1}" srcOrd="2" destOrd="0" parTransId="{AC0D34E1-B652-4F91-B648-9E259487E6F7}" sibTransId="{AA3CF715-FF89-4192-8748-46790A17A57A}"/>
    <dgm:cxn modelId="{13B67F18-8882-4B69-9618-1E833330E985}" type="presOf" srcId="{351F1A05-17D8-4FCE-A453-3F96EFD53580}" destId="{ACC8A9F5-7DA3-4F40-A1D8-B204D845C1FA}" srcOrd="0" destOrd="0" presId="urn:microsoft.com/office/officeart/2008/layout/HorizontalMultiLevelHierarchy"/>
    <dgm:cxn modelId="{05E4E5AC-4FBF-4D53-92D6-01479280B86C}" type="presOf" srcId="{722EA183-FDA4-4BC5-9A72-B68BC7C1AA3A}" destId="{49F67060-8A62-405D-8432-7B9BC43F1B73}" srcOrd="1" destOrd="0" presId="urn:microsoft.com/office/officeart/2008/layout/HorizontalMultiLevelHierarchy"/>
    <dgm:cxn modelId="{7E8A669D-D393-4B2B-A6C3-C0613CD4DB59}" type="presOf" srcId="{D678F2AA-317A-4D20-8B97-CC4BC95ABBF2}" destId="{6D6A5924-9EF0-4EC7-9377-1875C5AD8372}" srcOrd="0" destOrd="0" presId="urn:microsoft.com/office/officeart/2008/layout/HorizontalMultiLevelHierarchy"/>
    <dgm:cxn modelId="{84ADF84A-4235-4F22-BEFC-B796E4796845}" type="presOf" srcId="{E03470D5-A8DE-4010-9F62-C51692BE3487}" destId="{C5308FA3-7CAB-442D-8574-869FEB265079}" srcOrd="0" destOrd="0" presId="urn:microsoft.com/office/officeart/2008/layout/HorizontalMultiLevelHierarchy"/>
    <dgm:cxn modelId="{6A1CE0F3-25AE-4A04-9111-8B9535790384}" type="presOf" srcId="{A76055F4-F8B5-417B-ADBE-BD254042E060}" destId="{F4130353-86D5-4946-9251-85CC4DB33EEF}" srcOrd="0" destOrd="0" presId="urn:microsoft.com/office/officeart/2008/layout/HorizontalMultiLevelHierarchy"/>
    <dgm:cxn modelId="{573E873C-5371-4E1A-9BE1-72C1ECC19C6D}" type="presOf" srcId="{722EA183-FDA4-4BC5-9A72-B68BC7C1AA3A}" destId="{C388238F-9274-40AB-9117-C9946BBB09B3}" srcOrd="0" destOrd="0" presId="urn:microsoft.com/office/officeart/2008/layout/HorizontalMultiLevelHierarchy"/>
    <dgm:cxn modelId="{964F9CE7-C15F-4DD5-BA4E-1F12952BBE9B}" type="presOf" srcId="{314DB51C-DE31-494D-89F4-E11F17AD7EAC}" destId="{24A7416B-80E3-4688-A99D-CFBC9FFA66BA}" srcOrd="1" destOrd="0" presId="urn:microsoft.com/office/officeart/2008/layout/HorizontalMultiLevelHierarchy"/>
    <dgm:cxn modelId="{0F40B152-A810-4669-BAEF-FD7959190DBB}" srcId="{D678F2AA-317A-4D20-8B97-CC4BC95ABBF2}" destId="{351F1A05-17D8-4FCE-A453-3F96EFD53580}" srcOrd="4" destOrd="0" parTransId="{A76055F4-F8B5-417B-ADBE-BD254042E060}" sibTransId="{E6B02BD1-6538-4198-A7CC-022901F0E502}"/>
    <dgm:cxn modelId="{0970FF8E-E0F5-4AED-B156-CF82B8689F9E}" srcId="{25A1CD98-31C1-440A-8F2B-BA631C157E63}" destId="{D678F2AA-317A-4D20-8B97-CC4BC95ABBF2}" srcOrd="0" destOrd="0" parTransId="{C649C370-9139-4D04-9183-00B15A351187}" sibTransId="{180FBA61-EA94-43D3-A17A-D6B615DBF2DC}"/>
    <dgm:cxn modelId="{01E86AC1-E4EF-4402-85CD-7B37E8B01BEF}" srcId="{D678F2AA-317A-4D20-8B97-CC4BC95ABBF2}" destId="{CC0C66C5-D4CF-4043-8718-3D1216C0CED3}" srcOrd="1" destOrd="0" parTransId="{E03470D5-A8DE-4010-9F62-C51692BE3487}" sibTransId="{88910483-2701-4050-AF92-3E72FBB1A02F}"/>
    <dgm:cxn modelId="{BBC24819-E31A-4827-B0F3-E47BE781BDCB}" type="presOf" srcId="{AC0D34E1-B652-4F91-B648-9E259487E6F7}" destId="{EE7E61CA-CC72-4DDD-9621-48E9D37B52E1}" srcOrd="0" destOrd="0" presId="urn:microsoft.com/office/officeart/2008/layout/HorizontalMultiLevelHierarchy"/>
    <dgm:cxn modelId="{368E1298-F65A-4853-9683-5DCC3C2AD742}" type="presOf" srcId="{E0D9164E-CD0F-45B7-AFC9-F314931F8DFE}" destId="{E3A20B81-D460-4E84-A0D9-F620BBFED9AA}" srcOrd="0" destOrd="0" presId="urn:microsoft.com/office/officeart/2008/layout/HorizontalMultiLevelHierarchy"/>
    <dgm:cxn modelId="{29650F5F-1ADE-43A7-8DEC-AB0958792214}" type="presOf" srcId="{87EF2DF4-E579-43AA-8178-FACD66A8EFF1}" destId="{6CBB93A8-7D72-4A54-8ED0-78B0E351F6E7}" srcOrd="0" destOrd="0" presId="urn:microsoft.com/office/officeart/2008/layout/HorizontalMultiLevelHierarchy"/>
    <dgm:cxn modelId="{04CC64B7-9D37-4DF1-8F61-9F238159AB9B}" srcId="{D678F2AA-317A-4D20-8B97-CC4BC95ABBF2}" destId="{CC14A33A-B601-467A-BACA-349812735D2D}" srcOrd="0" destOrd="0" parTransId="{722EA183-FDA4-4BC5-9A72-B68BC7C1AA3A}" sibTransId="{2C2F8750-283A-49A4-9204-615211DBF0A4}"/>
    <dgm:cxn modelId="{65A7394D-1337-4057-9E57-728206BE54FA}" type="presOf" srcId="{AC0D34E1-B652-4F91-B648-9E259487E6F7}" destId="{F6E2B480-8A48-4882-BC92-646D8341B691}" srcOrd="1" destOrd="0" presId="urn:microsoft.com/office/officeart/2008/layout/HorizontalMultiLevelHierarchy"/>
    <dgm:cxn modelId="{6273A419-98C4-4CB1-82EB-D88DD0BEDA6D}" type="presOf" srcId="{364B576B-07C3-42E6-A123-302EC8975656}" destId="{7D7BD2B5-1F48-4182-B9C3-4E0B72E0518A}" srcOrd="0" destOrd="0" presId="urn:microsoft.com/office/officeart/2008/layout/HorizontalMultiLevelHierarchy"/>
    <dgm:cxn modelId="{65CEBB56-29E2-4717-A921-67DA06D5AB43}" type="presOf" srcId="{A76055F4-F8B5-417B-ADBE-BD254042E060}" destId="{82C447DD-5545-4E61-B3B3-A4A56D80EEC8}" srcOrd="1" destOrd="0" presId="urn:microsoft.com/office/officeart/2008/layout/HorizontalMultiLevelHierarchy"/>
    <dgm:cxn modelId="{5211F336-B886-44DB-98F3-2FBB99486C87}" type="presOf" srcId="{EB178266-5420-452D-A85F-8C73C37926F2}" destId="{9657BFF4-9E47-41A5-B561-77E59508C452}" srcOrd="0" destOrd="0" presId="urn:microsoft.com/office/officeart/2008/layout/HorizontalMultiLevelHierarchy"/>
    <dgm:cxn modelId="{73796079-1675-4427-8F0C-B4C981126009}" type="presOf" srcId="{314DB51C-DE31-494D-89F4-E11F17AD7EAC}" destId="{C3C795D5-A188-41C8-8636-377A0A524035}" srcOrd="0" destOrd="0" presId="urn:microsoft.com/office/officeart/2008/layout/HorizontalMultiLevelHierarchy"/>
    <dgm:cxn modelId="{0FC44093-4EEB-4E5A-8503-449685081C50}" type="presOf" srcId="{364B576B-07C3-42E6-A123-302EC8975656}" destId="{738D35F2-4E3C-4671-8651-2E06472CDE8D}" srcOrd="1" destOrd="0" presId="urn:microsoft.com/office/officeart/2008/layout/HorizontalMultiLevelHierarchy"/>
    <dgm:cxn modelId="{0C717513-37C5-4E02-BC14-16BFA2145787}" type="presOf" srcId="{D5979D29-CA1E-422C-BAD4-412945907817}" destId="{220E92D6-9855-460F-9A5F-EB0F1E74D379}" srcOrd="0" destOrd="0" presId="urn:microsoft.com/office/officeart/2008/layout/HorizontalMultiLevelHierarchy"/>
    <dgm:cxn modelId="{F2498C02-CA4C-415C-870F-9D3EA4E786B4}" srcId="{E0D9164E-CD0F-45B7-AFC9-F314931F8DFE}" destId="{77F67A2A-44F7-4D98-A713-F36E71CF43FD}" srcOrd="0" destOrd="0" parTransId="{364B576B-07C3-42E6-A123-302EC8975656}" sibTransId="{19C803D6-10D6-45BF-8405-D85D06F936FE}"/>
    <dgm:cxn modelId="{4E4E62C5-0076-4A0A-B699-AC3D5472D71A}" type="presParOf" srcId="{88A419B6-9777-408B-BA3B-B7E9A6CA74E7}" destId="{68240C67-4B56-4BC4-8D12-70F2378036C9}" srcOrd="0" destOrd="0" presId="urn:microsoft.com/office/officeart/2008/layout/HorizontalMultiLevelHierarchy"/>
    <dgm:cxn modelId="{897B9547-4DB4-40B0-8BB9-2A4005ED20DB}" type="presParOf" srcId="{68240C67-4B56-4BC4-8D12-70F2378036C9}" destId="{6D6A5924-9EF0-4EC7-9377-1875C5AD8372}" srcOrd="0" destOrd="0" presId="urn:microsoft.com/office/officeart/2008/layout/HorizontalMultiLevelHierarchy"/>
    <dgm:cxn modelId="{7F8D28CF-3986-4D9E-A1C0-0CA8F547EDD6}" type="presParOf" srcId="{68240C67-4B56-4BC4-8D12-70F2378036C9}" destId="{2FCCE96A-4DE7-4524-B60E-B8092A461729}" srcOrd="1" destOrd="0" presId="urn:microsoft.com/office/officeart/2008/layout/HorizontalMultiLevelHierarchy"/>
    <dgm:cxn modelId="{24C4E586-20E3-4188-AC4E-9A037BD12392}" type="presParOf" srcId="{2FCCE96A-4DE7-4524-B60E-B8092A461729}" destId="{C388238F-9274-40AB-9117-C9946BBB09B3}" srcOrd="0" destOrd="0" presId="urn:microsoft.com/office/officeart/2008/layout/HorizontalMultiLevelHierarchy"/>
    <dgm:cxn modelId="{99FCC3D6-F589-404C-A9CB-5995386B190B}" type="presParOf" srcId="{C388238F-9274-40AB-9117-C9946BBB09B3}" destId="{49F67060-8A62-405D-8432-7B9BC43F1B73}" srcOrd="0" destOrd="0" presId="urn:microsoft.com/office/officeart/2008/layout/HorizontalMultiLevelHierarchy"/>
    <dgm:cxn modelId="{BF1F828F-E8C6-415E-B4BB-AA52EEE20ABF}" type="presParOf" srcId="{2FCCE96A-4DE7-4524-B60E-B8092A461729}" destId="{D5492938-05DF-4423-982A-A977AA895E2E}" srcOrd="1" destOrd="0" presId="urn:microsoft.com/office/officeart/2008/layout/HorizontalMultiLevelHierarchy"/>
    <dgm:cxn modelId="{5FF09117-B75B-423E-B974-8C742DF0655F}" type="presParOf" srcId="{D5492938-05DF-4423-982A-A977AA895E2E}" destId="{811780C7-0CFB-449C-A84A-3688707F5469}" srcOrd="0" destOrd="0" presId="urn:microsoft.com/office/officeart/2008/layout/HorizontalMultiLevelHierarchy"/>
    <dgm:cxn modelId="{EDC6ADA9-CBE8-4783-B7CE-97F652B5FAE7}" type="presParOf" srcId="{D5492938-05DF-4423-982A-A977AA895E2E}" destId="{E6FE1A3C-C3D6-4326-AACC-4983D7400092}" srcOrd="1" destOrd="0" presId="urn:microsoft.com/office/officeart/2008/layout/HorizontalMultiLevelHierarchy"/>
    <dgm:cxn modelId="{18697FF7-D534-430F-A6D3-9F92F7DD4769}" type="presParOf" srcId="{2FCCE96A-4DE7-4524-B60E-B8092A461729}" destId="{C5308FA3-7CAB-442D-8574-869FEB265079}" srcOrd="2" destOrd="0" presId="urn:microsoft.com/office/officeart/2008/layout/HorizontalMultiLevelHierarchy"/>
    <dgm:cxn modelId="{8B9550AF-0F27-46C0-8132-675036EC9B62}" type="presParOf" srcId="{C5308FA3-7CAB-442D-8574-869FEB265079}" destId="{F8916154-9A6A-4843-99FE-A0000AD4D539}" srcOrd="0" destOrd="0" presId="urn:microsoft.com/office/officeart/2008/layout/HorizontalMultiLevelHierarchy"/>
    <dgm:cxn modelId="{47DFE40D-AC5C-42B6-B6BD-1F8AC37E3127}" type="presParOf" srcId="{2FCCE96A-4DE7-4524-B60E-B8092A461729}" destId="{0FCF05B4-1AE2-4CBE-9074-B16F1A841610}" srcOrd="3" destOrd="0" presId="urn:microsoft.com/office/officeart/2008/layout/HorizontalMultiLevelHierarchy"/>
    <dgm:cxn modelId="{3AB94E7D-0203-4856-9AE8-FE4705C0691A}" type="presParOf" srcId="{0FCF05B4-1AE2-4CBE-9074-B16F1A841610}" destId="{DF407D74-EB89-4353-B733-B78C0D9402AD}" srcOrd="0" destOrd="0" presId="urn:microsoft.com/office/officeart/2008/layout/HorizontalMultiLevelHierarchy"/>
    <dgm:cxn modelId="{A888781E-AD3A-46B7-8395-5BECC77AF73F}" type="presParOf" srcId="{0FCF05B4-1AE2-4CBE-9074-B16F1A841610}" destId="{DBDE46ED-0D61-4FDF-A08F-9E74E2B619C1}" srcOrd="1" destOrd="0" presId="urn:microsoft.com/office/officeart/2008/layout/HorizontalMultiLevelHierarchy"/>
    <dgm:cxn modelId="{78E8D045-FAD0-41E9-B7CB-15C0DC93D3C7}" type="presParOf" srcId="{2FCCE96A-4DE7-4524-B60E-B8092A461729}" destId="{EE7E61CA-CC72-4DDD-9621-48E9D37B52E1}" srcOrd="4" destOrd="0" presId="urn:microsoft.com/office/officeart/2008/layout/HorizontalMultiLevelHierarchy"/>
    <dgm:cxn modelId="{A0169DE4-3124-46CC-B201-7954AFCFFD38}" type="presParOf" srcId="{EE7E61CA-CC72-4DDD-9621-48E9D37B52E1}" destId="{F6E2B480-8A48-4882-BC92-646D8341B691}" srcOrd="0" destOrd="0" presId="urn:microsoft.com/office/officeart/2008/layout/HorizontalMultiLevelHierarchy"/>
    <dgm:cxn modelId="{715C0C15-DD1F-49E2-8DC5-C3A9D5F5D7B1}" type="presParOf" srcId="{2FCCE96A-4DE7-4524-B60E-B8092A461729}" destId="{D654733E-A4E8-4014-A377-AEAB34C8C4C1}" srcOrd="5" destOrd="0" presId="urn:microsoft.com/office/officeart/2008/layout/HorizontalMultiLevelHierarchy"/>
    <dgm:cxn modelId="{BCB0A276-E907-4295-9CAF-8884BDFB1030}" type="presParOf" srcId="{D654733E-A4E8-4014-A377-AEAB34C8C4C1}" destId="{6CBB93A8-7D72-4A54-8ED0-78B0E351F6E7}" srcOrd="0" destOrd="0" presId="urn:microsoft.com/office/officeart/2008/layout/HorizontalMultiLevelHierarchy"/>
    <dgm:cxn modelId="{36CA0E43-D903-4648-AE4E-60888EB8B41F}" type="presParOf" srcId="{D654733E-A4E8-4014-A377-AEAB34C8C4C1}" destId="{9775FCED-F69C-426B-A635-EB8FF169FA03}" srcOrd="1" destOrd="0" presId="urn:microsoft.com/office/officeart/2008/layout/HorizontalMultiLevelHierarchy"/>
    <dgm:cxn modelId="{B148F4CB-A2C8-4E80-B983-F6010896F81B}" type="presParOf" srcId="{2FCCE96A-4DE7-4524-B60E-B8092A461729}" destId="{C3C795D5-A188-41C8-8636-377A0A524035}" srcOrd="6" destOrd="0" presId="urn:microsoft.com/office/officeart/2008/layout/HorizontalMultiLevelHierarchy"/>
    <dgm:cxn modelId="{1B51C93D-6368-4F5E-81F6-061A0BB115A0}" type="presParOf" srcId="{C3C795D5-A188-41C8-8636-377A0A524035}" destId="{24A7416B-80E3-4688-A99D-CFBC9FFA66BA}" srcOrd="0" destOrd="0" presId="urn:microsoft.com/office/officeart/2008/layout/HorizontalMultiLevelHierarchy"/>
    <dgm:cxn modelId="{47923E8C-B534-408F-85E3-FA9F08A23D33}" type="presParOf" srcId="{2FCCE96A-4DE7-4524-B60E-B8092A461729}" destId="{AF441AAF-C382-48D2-927A-F5700628794D}" srcOrd="7" destOrd="0" presId="urn:microsoft.com/office/officeart/2008/layout/HorizontalMultiLevelHierarchy"/>
    <dgm:cxn modelId="{ADE1674D-F1D8-4874-AED4-4CD3F9581766}" type="presParOf" srcId="{AF441AAF-C382-48D2-927A-F5700628794D}" destId="{EC5A4332-3287-4CAB-B02E-24AADC35B78E}" srcOrd="0" destOrd="0" presId="urn:microsoft.com/office/officeart/2008/layout/HorizontalMultiLevelHierarchy"/>
    <dgm:cxn modelId="{43A4DABC-13DC-4CE9-8709-64E1D842B70F}" type="presParOf" srcId="{AF441AAF-C382-48D2-927A-F5700628794D}" destId="{3FF1B0B9-EFB5-49DC-836D-EBE24B3A313C}" srcOrd="1" destOrd="0" presId="urn:microsoft.com/office/officeart/2008/layout/HorizontalMultiLevelHierarchy"/>
    <dgm:cxn modelId="{E6E0B032-D7DA-4C59-B9D6-636DABC0FED9}" type="presParOf" srcId="{2FCCE96A-4DE7-4524-B60E-B8092A461729}" destId="{F4130353-86D5-4946-9251-85CC4DB33EEF}" srcOrd="8" destOrd="0" presId="urn:microsoft.com/office/officeart/2008/layout/HorizontalMultiLevelHierarchy"/>
    <dgm:cxn modelId="{D664539E-5185-4ECD-94CF-9F11FB428583}" type="presParOf" srcId="{F4130353-86D5-4946-9251-85CC4DB33EEF}" destId="{82C447DD-5545-4E61-B3B3-A4A56D80EEC8}" srcOrd="0" destOrd="0" presId="urn:microsoft.com/office/officeart/2008/layout/HorizontalMultiLevelHierarchy"/>
    <dgm:cxn modelId="{467FDE22-0CE5-4CA5-9F85-8F7294AE3B08}" type="presParOf" srcId="{2FCCE96A-4DE7-4524-B60E-B8092A461729}" destId="{8F1FD94F-D6C6-496E-B64D-DF99FA8F78F8}" srcOrd="9" destOrd="0" presId="urn:microsoft.com/office/officeart/2008/layout/HorizontalMultiLevelHierarchy"/>
    <dgm:cxn modelId="{A76E8F84-6249-438A-93D2-97694C4A477D}" type="presParOf" srcId="{8F1FD94F-D6C6-496E-B64D-DF99FA8F78F8}" destId="{ACC8A9F5-7DA3-4F40-A1D8-B204D845C1FA}" srcOrd="0" destOrd="0" presId="urn:microsoft.com/office/officeart/2008/layout/HorizontalMultiLevelHierarchy"/>
    <dgm:cxn modelId="{E55385DA-6394-42DC-9FEE-AAFF539926E9}" type="presParOf" srcId="{8F1FD94F-D6C6-496E-B64D-DF99FA8F78F8}" destId="{EE9D1FAD-70F5-4BE9-98F4-C45A4E0F3819}" srcOrd="1" destOrd="0" presId="urn:microsoft.com/office/officeart/2008/layout/HorizontalMultiLevelHierarchy"/>
    <dgm:cxn modelId="{0B1EDA44-09F0-4A8B-85A5-8A6DF0985207}" type="presParOf" srcId="{2FCCE96A-4DE7-4524-B60E-B8092A461729}" destId="{9657BFF4-9E47-41A5-B561-77E59508C452}" srcOrd="10" destOrd="0" presId="urn:microsoft.com/office/officeart/2008/layout/HorizontalMultiLevelHierarchy"/>
    <dgm:cxn modelId="{E234889F-1E0C-4F1E-8993-7901757EC03E}" type="presParOf" srcId="{9657BFF4-9E47-41A5-B561-77E59508C452}" destId="{BD6A8B2C-ACEB-4EC3-9E2A-5E458E8BEC49}" srcOrd="0" destOrd="0" presId="urn:microsoft.com/office/officeart/2008/layout/HorizontalMultiLevelHierarchy"/>
    <dgm:cxn modelId="{5B920472-D27C-4D12-874D-95624AD24486}" type="presParOf" srcId="{2FCCE96A-4DE7-4524-B60E-B8092A461729}" destId="{BFE137D3-DDBC-431F-A7EF-994F3E53C2CF}" srcOrd="11" destOrd="0" presId="urn:microsoft.com/office/officeart/2008/layout/HorizontalMultiLevelHierarchy"/>
    <dgm:cxn modelId="{9E9F7198-4F90-46DB-944B-4ECE9D6D904E}" type="presParOf" srcId="{BFE137D3-DDBC-431F-A7EF-994F3E53C2CF}" destId="{E45DB7ED-019B-40A4-AE76-57AEEC1E1413}" srcOrd="0" destOrd="0" presId="urn:microsoft.com/office/officeart/2008/layout/HorizontalMultiLevelHierarchy"/>
    <dgm:cxn modelId="{8472625C-7AE9-42C5-BCB5-A9339BF11CFB}" type="presParOf" srcId="{BFE137D3-DDBC-431F-A7EF-994F3E53C2CF}" destId="{3C1250C8-26A2-40AB-9CBC-32592A58155B}" srcOrd="1" destOrd="0" presId="urn:microsoft.com/office/officeart/2008/layout/HorizontalMultiLevelHierarchy"/>
    <dgm:cxn modelId="{F71124BD-1096-4EDB-B808-2CFA6397CCCB}" type="presParOf" srcId="{2FCCE96A-4DE7-4524-B60E-B8092A461729}" destId="{220E92D6-9855-460F-9A5F-EB0F1E74D379}" srcOrd="12" destOrd="0" presId="urn:microsoft.com/office/officeart/2008/layout/HorizontalMultiLevelHierarchy"/>
    <dgm:cxn modelId="{8525755E-290C-4660-BE85-A0E6ED696C13}" type="presParOf" srcId="{220E92D6-9855-460F-9A5F-EB0F1E74D379}" destId="{84DB064E-17A4-4A54-9BA4-65F8B7E5B1C6}" srcOrd="0" destOrd="0" presId="urn:microsoft.com/office/officeart/2008/layout/HorizontalMultiLevelHierarchy"/>
    <dgm:cxn modelId="{C9C8C531-CF2F-40FD-B795-8B8448E5BB03}" type="presParOf" srcId="{2FCCE96A-4DE7-4524-B60E-B8092A461729}" destId="{A917C34E-4BBB-43CA-AC8F-46EE8BEF7A85}" srcOrd="13" destOrd="0" presId="urn:microsoft.com/office/officeart/2008/layout/HorizontalMultiLevelHierarchy"/>
    <dgm:cxn modelId="{225D58A4-0BB1-4D6D-AC88-1BBB1EC758BF}" type="presParOf" srcId="{A917C34E-4BBB-43CA-AC8F-46EE8BEF7A85}" destId="{E3A20B81-D460-4E84-A0D9-F620BBFED9AA}" srcOrd="0" destOrd="0" presId="urn:microsoft.com/office/officeart/2008/layout/HorizontalMultiLevelHierarchy"/>
    <dgm:cxn modelId="{2A19E88B-0F6C-4844-9683-A9DA958AF5A4}" type="presParOf" srcId="{A917C34E-4BBB-43CA-AC8F-46EE8BEF7A85}" destId="{69060ED3-21F6-41D0-AE0F-102D4526A3AD}" srcOrd="1" destOrd="0" presId="urn:microsoft.com/office/officeart/2008/layout/HorizontalMultiLevelHierarchy"/>
    <dgm:cxn modelId="{648407F7-8B5B-42A7-A61F-807C3D4B86B8}" type="presParOf" srcId="{69060ED3-21F6-41D0-AE0F-102D4526A3AD}" destId="{7D7BD2B5-1F48-4182-B9C3-4E0B72E0518A}" srcOrd="0" destOrd="0" presId="urn:microsoft.com/office/officeart/2008/layout/HorizontalMultiLevelHierarchy"/>
    <dgm:cxn modelId="{3A987CE3-8C96-43F3-92BF-DACA40F40E8D}" type="presParOf" srcId="{7D7BD2B5-1F48-4182-B9C3-4E0B72E0518A}" destId="{738D35F2-4E3C-4671-8651-2E06472CDE8D}" srcOrd="0" destOrd="0" presId="urn:microsoft.com/office/officeart/2008/layout/HorizontalMultiLevelHierarchy"/>
    <dgm:cxn modelId="{68D2C775-36CE-4D95-8B41-7B51D6578F3C}" type="presParOf" srcId="{69060ED3-21F6-41D0-AE0F-102D4526A3AD}" destId="{9FAFADED-4F39-44DE-86FD-322C51543A4D}" srcOrd="1" destOrd="0" presId="urn:microsoft.com/office/officeart/2008/layout/HorizontalMultiLevelHierarchy"/>
    <dgm:cxn modelId="{ACBB8577-601B-4DD8-B8CC-BADA1EF39225}" type="presParOf" srcId="{9FAFADED-4F39-44DE-86FD-322C51543A4D}" destId="{6EF690B4-8E07-48FE-880B-9D8CD4C059F5}" srcOrd="0" destOrd="0" presId="urn:microsoft.com/office/officeart/2008/layout/HorizontalMultiLevelHierarchy"/>
    <dgm:cxn modelId="{B3A6F99D-A8F3-42C6-B9F8-279133E8687E}" type="presParOf" srcId="{9FAFADED-4F39-44DE-86FD-322C51543A4D}" destId="{E0EDEEDE-3697-41BD-9793-4DFC29EFAAB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7B0B75-56E6-4C65-A5DC-E6718E06FDD7}" type="doc">
      <dgm:prSet loTypeId="urn:diagrams.loki3.com/TabbedArc+Icon" loCatId="relationship" qsTypeId="urn:microsoft.com/office/officeart/2005/8/quickstyle/simple1" qsCatId="simple" csTypeId="urn:microsoft.com/office/officeart/2005/8/colors/colorful5" csCatId="colorful" phldr="1"/>
      <dgm:spPr/>
    </dgm:pt>
    <dgm:pt modelId="{558B36D6-B424-4E07-B09E-13C3B4DDC22D}">
      <dgm:prSet phldrT="[Testo]" custT="1"/>
      <dgm:spPr/>
      <dgm:t>
        <a:bodyPr/>
        <a:lstStyle/>
        <a:p>
          <a:r>
            <a:rPr lang="it-IT" sz="2800" dirty="0" smtClean="0"/>
            <a:t>RIVOLTA</a:t>
          </a:r>
          <a:endParaRPr lang="it-IT" sz="2800" dirty="0"/>
        </a:p>
      </dgm:t>
    </dgm:pt>
    <dgm:pt modelId="{306AC99B-2B9C-4DA2-8493-CA6E4776FAD1}" type="parTrans" cxnId="{17484179-2375-462C-9461-9E480BBCE934}">
      <dgm:prSet/>
      <dgm:spPr/>
      <dgm:t>
        <a:bodyPr/>
        <a:lstStyle/>
        <a:p>
          <a:endParaRPr lang="it-IT"/>
        </a:p>
      </dgm:t>
    </dgm:pt>
    <dgm:pt modelId="{5C42BBE4-4B9D-4E1E-A4EE-237013931B58}" type="sibTrans" cxnId="{17484179-2375-462C-9461-9E480BBCE934}">
      <dgm:prSet/>
      <dgm:spPr/>
      <dgm:t>
        <a:bodyPr/>
        <a:lstStyle/>
        <a:p>
          <a:endParaRPr lang="it-IT"/>
        </a:p>
      </dgm:t>
    </dgm:pt>
    <dgm:pt modelId="{1EEB7989-43FE-468C-827C-2E5271DD90F3}">
      <dgm:prSet phldrT="[Testo]"/>
      <dgm:spPr/>
      <dgm:t>
        <a:bodyPr/>
        <a:lstStyle/>
        <a:p>
          <a:r>
            <a:rPr lang="it-IT" dirty="0" smtClean="0"/>
            <a:t>GUERRA CIVILE</a:t>
          </a:r>
          <a:endParaRPr lang="it-IT" dirty="0"/>
        </a:p>
      </dgm:t>
    </dgm:pt>
    <dgm:pt modelId="{B221D14F-4093-4F10-AD64-CD59FBB00FE7}" type="parTrans" cxnId="{5D9F6E5D-5368-4335-9748-1731A4DFBE83}">
      <dgm:prSet/>
      <dgm:spPr/>
      <dgm:t>
        <a:bodyPr/>
        <a:lstStyle/>
        <a:p>
          <a:endParaRPr lang="it-IT"/>
        </a:p>
      </dgm:t>
    </dgm:pt>
    <dgm:pt modelId="{90BFDC57-8176-4CF5-BC5A-8D1EEB16A72D}" type="sibTrans" cxnId="{5D9F6E5D-5368-4335-9748-1731A4DFBE83}">
      <dgm:prSet/>
      <dgm:spPr/>
      <dgm:t>
        <a:bodyPr/>
        <a:lstStyle/>
        <a:p>
          <a:endParaRPr lang="it-IT"/>
        </a:p>
      </dgm:t>
    </dgm:pt>
    <dgm:pt modelId="{E5DEBB73-B869-4731-BF82-CD0C9CFFB16B}">
      <dgm:prSet phldrT="[Testo]"/>
      <dgm:spPr/>
      <dgm:t>
        <a:bodyPr/>
        <a:lstStyle/>
        <a:p>
          <a:r>
            <a:rPr lang="it-IT" dirty="0" smtClean="0"/>
            <a:t>CONFLITTO PLANETARIO</a:t>
          </a:r>
          <a:endParaRPr lang="it-IT" dirty="0"/>
        </a:p>
      </dgm:t>
    </dgm:pt>
    <dgm:pt modelId="{9C86F5F3-18F5-493E-BE09-75E3A6BDDBBC}" type="parTrans" cxnId="{CBED72C6-6B3C-41E5-B599-475A77FC93E2}">
      <dgm:prSet/>
      <dgm:spPr/>
      <dgm:t>
        <a:bodyPr/>
        <a:lstStyle/>
        <a:p>
          <a:endParaRPr lang="it-IT"/>
        </a:p>
      </dgm:t>
    </dgm:pt>
    <dgm:pt modelId="{045DC981-D9ED-4B90-AB15-0681F1C73FCD}" type="sibTrans" cxnId="{CBED72C6-6B3C-41E5-B599-475A77FC93E2}">
      <dgm:prSet/>
      <dgm:spPr/>
      <dgm:t>
        <a:bodyPr/>
        <a:lstStyle/>
        <a:p>
          <a:endParaRPr lang="it-IT"/>
        </a:p>
      </dgm:t>
    </dgm:pt>
    <dgm:pt modelId="{0D1CC0C0-36B2-4678-A447-0BFFF9365E82}" type="pres">
      <dgm:prSet presAssocID="{C87B0B75-56E6-4C65-A5DC-E6718E06FDD7}" presName="Name0" presStyleCnt="0">
        <dgm:presLayoutVars>
          <dgm:dir/>
          <dgm:resizeHandles val="exact"/>
        </dgm:presLayoutVars>
      </dgm:prSet>
      <dgm:spPr/>
    </dgm:pt>
    <dgm:pt modelId="{CF2AE0C9-8BD3-4EB2-A5EF-BBF4F3263D8D}" type="pres">
      <dgm:prSet presAssocID="{558B36D6-B424-4E07-B09E-13C3B4DDC22D}" presName="twoplus" presStyleLbl="node1" presStyleIdx="0" presStyleCnt="3" custAng="2400000" custScaleX="74623" custScaleY="51427" custRadScaleRad="102920" custRadScaleInc="-605">
        <dgm:presLayoutVars>
          <dgm:bulletEnabled val="1"/>
        </dgm:presLayoutVars>
      </dgm:prSet>
      <dgm:spPr/>
      <dgm:t>
        <a:bodyPr/>
        <a:lstStyle/>
        <a:p>
          <a:endParaRPr lang="it-IT"/>
        </a:p>
      </dgm:t>
    </dgm:pt>
    <dgm:pt modelId="{73DDF0F3-A9CA-455B-834F-B577BD00FAA4}" type="pres">
      <dgm:prSet presAssocID="{1EEB7989-43FE-468C-827C-2E5271DD90F3}" presName="twoplus" presStyleLbl="node1" presStyleIdx="1" presStyleCnt="3" custScaleX="69278" custScaleY="48824" custRadScaleRad="78466" custRadScaleInc="163">
        <dgm:presLayoutVars>
          <dgm:bulletEnabled val="1"/>
        </dgm:presLayoutVars>
      </dgm:prSet>
      <dgm:spPr/>
      <dgm:t>
        <a:bodyPr/>
        <a:lstStyle/>
        <a:p>
          <a:endParaRPr lang="it-IT"/>
        </a:p>
      </dgm:t>
    </dgm:pt>
    <dgm:pt modelId="{5284F88F-B0E3-4C6E-951F-0A8C9B6B6085}" type="pres">
      <dgm:prSet presAssocID="{E5DEBB73-B869-4731-BF82-CD0C9CFFB16B}" presName="twoplus" presStyleLbl="node1" presStyleIdx="2" presStyleCnt="3" custAng="19200000" custScaleX="75797" custScaleY="48392" custRadScaleRad="103826" custRadScaleInc="758">
        <dgm:presLayoutVars>
          <dgm:bulletEnabled val="1"/>
        </dgm:presLayoutVars>
      </dgm:prSet>
      <dgm:spPr/>
      <dgm:t>
        <a:bodyPr/>
        <a:lstStyle/>
        <a:p>
          <a:endParaRPr lang="it-IT"/>
        </a:p>
      </dgm:t>
    </dgm:pt>
  </dgm:ptLst>
  <dgm:cxnLst>
    <dgm:cxn modelId="{CBED72C6-6B3C-41E5-B599-475A77FC93E2}" srcId="{C87B0B75-56E6-4C65-A5DC-E6718E06FDD7}" destId="{E5DEBB73-B869-4731-BF82-CD0C9CFFB16B}" srcOrd="2" destOrd="0" parTransId="{9C86F5F3-18F5-493E-BE09-75E3A6BDDBBC}" sibTransId="{045DC981-D9ED-4B90-AB15-0681F1C73FCD}"/>
    <dgm:cxn modelId="{30DBF43A-157B-4D73-BB97-8EAE973F51D1}" type="presOf" srcId="{C87B0B75-56E6-4C65-A5DC-E6718E06FDD7}" destId="{0D1CC0C0-36B2-4678-A447-0BFFF9365E82}" srcOrd="0" destOrd="0" presId="urn:diagrams.loki3.com/TabbedArc+Icon"/>
    <dgm:cxn modelId="{17484179-2375-462C-9461-9E480BBCE934}" srcId="{C87B0B75-56E6-4C65-A5DC-E6718E06FDD7}" destId="{558B36D6-B424-4E07-B09E-13C3B4DDC22D}" srcOrd="0" destOrd="0" parTransId="{306AC99B-2B9C-4DA2-8493-CA6E4776FAD1}" sibTransId="{5C42BBE4-4B9D-4E1E-A4EE-237013931B58}"/>
    <dgm:cxn modelId="{34FF3F4E-BE07-4D49-9C36-3FF7A0F4F0DF}" type="presOf" srcId="{558B36D6-B424-4E07-B09E-13C3B4DDC22D}" destId="{CF2AE0C9-8BD3-4EB2-A5EF-BBF4F3263D8D}" srcOrd="0" destOrd="0" presId="urn:diagrams.loki3.com/TabbedArc+Icon"/>
    <dgm:cxn modelId="{AF74EC50-C95E-4463-A1D6-F35B2E264E5A}" type="presOf" srcId="{1EEB7989-43FE-468C-827C-2E5271DD90F3}" destId="{73DDF0F3-A9CA-455B-834F-B577BD00FAA4}" srcOrd="0" destOrd="0" presId="urn:diagrams.loki3.com/TabbedArc+Icon"/>
    <dgm:cxn modelId="{56002F88-6E65-484E-91E3-642CC4C3B7B4}" type="presOf" srcId="{E5DEBB73-B869-4731-BF82-CD0C9CFFB16B}" destId="{5284F88F-B0E3-4C6E-951F-0A8C9B6B6085}" srcOrd="0" destOrd="0" presId="urn:diagrams.loki3.com/TabbedArc+Icon"/>
    <dgm:cxn modelId="{5D9F6E5D-5368-4335-9748-1731A4DFBE83}" srcId="{C87B0B75-56E6-4C65-A5DC-E6718E06FDD7}" destId="{1EEB7989-43FE-468C-827C-2E5271DD90F3}" srcOrd="1" destOrd="0" parTransId="{B221D14F-4093-4F10-AD64-CD59FBB00FE7}" sibTransId="{90BFDC57-8176-4CF5-BC5A-8D1EEB16A72D}"/>
    <dgm:cxn modelId="{5A383434-D844-4F64-8CFA-5E50BF5C3317}" type="presParOf" srcId="{0D1CC0C0-36B2-4678-A447-0BFFF9365E82}" destId="{CF2AE0C9-8BD3-4EB2-A5EF-BBF4F3263D8D}" srcOrd="0" destOrd="0" presId="urn:diagrams.loki3.com/TabbedArc+Icon"/>
    <dgm:cxn modelId="{B3532BE3-C570-4336-B583-DB1E6BC488CE}" type="presParOf" srcId="{0D1CC0C0-36B2-4678-A447-0BFFF9365E82}" destId="{73DDF0F3-A9CA-455B-834F-B577BD00FAA4}" srcOrd="1" destOrd="0" presId="urn:diagrams.loki3.com/TabbedArc+Icon"/>
    <dgm:cxn modelId="{DC2C0809-381A-4FC2-9DE2-D0D16D0ADD85}" type="presParOf" srcId="{0D1CC0C0-36B2-4678-A447-0BFFF9365E82}" destId="{5284F88F-B0E3-4C6E-951F-0A8C9B6B6085}" srcOrd="2"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BD2B5-1F48-4182-B9C3-4E0B72E0518A}">
      <dsp:nvSpPr>
        <dsp:cNvPr id="0" name=""/>
        <dsp:cNvSpPr/>
      </dsp:nvSpPr>
      <dsp:spPr>
        <a:xfrm>
          <a:off x="4459784" y="652158"/>
          <a:ext cx="800368" cy="91440"/>
        </a:xfrm>
        <a:custGeom>
          <a:avLst/>
          <a:gdLst/>
          <a:ahLst/>
          <a:cxnLst/>
          <a:rect l="0" t="0" r="0" b="0"/>
          <a:pathLst>
            <a:path>
              <a:moveTo>
                <a:pt x="0" y="49997"/>
              </a:moveTo>
              <a:lnTo>
                <a:pt x="400184" y="49997"/>
              </a:lnTo>
              <a:lnTo>
                <a:pt x="400184" y="45720"/>
              </a:lnTo>
              <a:lnTo>
                <a:pt x="800368" y="4572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839959" y="677868"/>
        <a:ext cx="40019" cy="40019"/>
      </dsp:txXfrm>
    </dsp:sp>
    <dsp:sp modelId="{220E92D6-9855-460F-9A5F-EB0F1E74D379}">
      <dsp:nvSpPr>
        <dsp:cNvPr id="0" name=""/>
        <dsp:cNvSpPr/>
      </dsp:nvSpPr>
      <dsp:spPr>
        <a:xfrm>
          <a:off x="620839" y="702156"/>
          <a:ext cx="1105037" cy="1902120"/>
        </a:xfrm>
        <a:custGeom>
          <a:avLst/>
          <a:gdLst/>
          <a:ahLst/>
          <a:cxnLst/>
          <a:rect l="0" t="0" r="0" b="0"/>
          <a:pathLst>
            <a:path>
              <a:moveTo>
                <a:pt x="0" y="1902120"/>
              </a:moveTo>
              <a:lnTo>
                <a:pt x="552518" y="1902120"/>
              </a:lnTo>
              <a:lnTo>
                <a:pt x="552518" y="0"/>
              </a:lnTo>
              <a:lnTo>
                <a:pt x="1105037"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it-IT" sz="700" kern="1200"/>
        </a:p>
      </dsp:txBody>
      <dsp:txXfrm>
        <a:off x="1118363" y="1598220"/>
        <a:ext cx="109990" cy="109990"/>
      </dsp:txXfrm>
    </dsp:sp>
    <dsp:sp modelId="{9657BFF4-9E47-41A5-B561-77E59508C452}">
      <dsp:nvSpPr>
        <dsp:cNvPr id="0" name=""/>
        <dsp:cNvSpPr/>
      </dsp:nvSpPr>
      <dsp:spPr>
        <a:xfrm>
          <a:off x="620839" y="2604276"/>
          <a:ext cx="1108051" cy="1026821"/>
        </a:xfrm>
        <a:custGeom>
          <a:avLst/>
          <a:gdLst/>
          <a:ahLst/>
          <a:cxnLst/>
          <a:rect l="0" t="0" r="0" b="0"/>
          <a:pathLst>
            <a:path>
              <a:moveTo>
                <a:pt x="0" y="0"/>
              </a:moveTo>
              <a:lnTo>
                <a:pt x="554025" y="0"/>
              </a:lnTo>
              <a:lnTo>
                <a:pt x="554025" y="1026821"/>
              </a:lnTo>
              <a:lnTo>
                <a:pt x="1108051" y="102682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1137098" y="3079919"/>
        <a:ext cx="75533" cy="75533"/>
      </dsp:txXfrm>
    </dsp:sp>
    <dsp:sp modelId="{F4130353-86D5-4946-9251-85CC4DB33EEF}">
      <dsp:nvSpPr>
        <dsp:cNvPr id="0" name=""/>
        <dsp:cNvSpPr/>
      </dsp:nvSpPr>
      <dsp:spPr>
        <a:xfrm>
          <a:off x="620839" y="2604276"/>
          <a:ext cx="1105037" cy="2541514"/>
        </a:xfrm>
        <a:custGeom>
          <a:avLst/>
          <a:gdLst/>
          <a:ahLst/>
          <a:cxnLst/>
          <a:rect l="0" t="0" r="0" b="0"/>
          <a:pathLst>
            <a:path>
              <a:moveTo>
                <a:pt x="0" y="0"/>
              </a:moveTo>
              <a:lnTo>
                <a:pt x="552518" y="0"/>
              </a:lnTo>
              <a:lnTo>
                <a:pt x="552518" y="2541514"/>
              </a:lnTo>
              <a:lnTo>
                <a:pt x="1105037" y="254151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it-IT" sz="900" kern="1200"/>
        </a:p>
      </dsp:txBody>
      <dsp:txXfrm>
        <a:off x="1104074" y="3805749"/>
        <a:ext cx="138567" cy="138567"/>
      </dsp:txXfrm>
    </dsp:sp>
    <dsp:sp modelId="{C3C795D5-A188-41C8-8636-377A0A524035}">
      <dsp:nvSpPr>
        <dsp:cNvPr id="0" name=""/>
        <dsp:cNvSpPr/>
      </dsp:nvSpPr>
      <dsp:spPr>
        <a:xfrm>
          <a:off x="620839" y="2604276"/>
          <a:ext cx="1113733" cy="261723"/>
        </a:xfrm>
        <a:custGeom>
          <a:avLst/>
          <a:gdLst/>
          <a:ahLst/>
          <a:cxnLst/>
          <a:rect l="0" t="0" r="0" b="0"/>
          <a:pathLst>
            <a:path>
              <a:moveTo>
                <a:pt x="0" y="0"/>
              </a:moveTo>
              <a:lnTo>
                <a:pt x="556866" y="0"/>
              </a:lnTo>
              <a:lnTo>
                <a:pt x="556866" y="261723"/>
              </a:lnTo>
              <a:lnTo>
                <a:pt x="1113733" y="26172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1149104" y="2706536"/>
        <a:ext cx="57203" cy="57203"/>
      </dsp:txXfrm>
    </dsp:sp>
    <dsp:sp modelId="{EE7E61CA-CC72-4DDD-9621-48E9D37B52E1}">
      <dsp:nvSpPr>
        <dsp:cNvPr id="0" name=""/>
        <dsp:cNvSpPr/>
      </dsp:nvSpPr>
      <dsp:spPr>
        <a:xfrm>
          <a:off x="620839" y="2144720"/>
          <a:ext cx="1113733" cy="459555"/>
        </a:xfrm>
        <a:custGeom>
          <a:avLst/>
          <a:gdLst/>
          <a:ahLst/>
          <a:cxnLst/>
          <a:rect l="0" t="0" r="0" b="0"/>
          <a:pathLst>
            <a:path>
              <a:moveTo>
                <a:pt x="0" y="459555"/>
              </a:moveTo>
              <a:lnTo>
                <a:pt x="556866" y="459555"/>
              </a:lnTo>
              <a:lnTo>
                <a:pt x="556866" y="0"/>
              </a:lnTo>
              <a:lnTo>
                <a:pt x="1113733"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1147585" y="2344377"/>
        <a:ext cx="60241" cy="60241"/>
      </dsp:txXfrm>
    </dsp:sp>
    <dsp:sp modelId="{C5308FA3-7CAB-442D-8574-869FEB265079}">
      <dsp:nvSpPr>
        <dsp:cNvPr id="0" name=""/>
        <dsp:cNvSpPr/>
      </dsp:nvSpPr>
      <dsp:spPr>
        <a:xfrm>
          <a:off x="620839" y="1423435"/>
          <a:ext cx="1113733" cy="1180840"/>
        </a:xfrm>
        <a:custGeom>
          <a:avLst/>
          <a:gdLst/>
          <a:ahLst/>
          <a:cxnLst/>
          <a:rect l="0" t="0" r="0" b="0"/>
          <a:pathLst>
            <a:path>
              <a:moveTo>
                <a:pt x="0" y="1180840"/>
              </a:moveTo>
              <a:lnTo>
                <a:pt x="556866" y="1180840"/>
              </a:lnTo>
              <a:lnTo>
                <a:pt x="556866" y="0"/>
              </a:lnTo>
              <a:lnTo>
                <a:pt x="1113733"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1137126" y="1973275"/>
        <a:ext cx="81160" cy="81160"/>
      </dsp:txXfrm>
    </dsp:sp>
    <dsp:sp modelId="{C388238F-9274-40AB-9117-C9946BBB09B3}">
      <dsp:nvSpPr>
        <dsp:cNvPr id="0" name=""/>
        <dsp:cNvSpPr/>
      </dsp:nvSpPr>
      <dsp:spPr>
        <a:xfrm>
          <a:off x="620839" y="2604276"/>
          <a:ext cx="1105037" cy="1776417"/>
        </a:xfrm>
        <a:custGeom>
          <a:avLst/>
          <a:gdLst/>
          <a:ahLst/>
          <a:cxnLst/>
          <a:rect l="0" t="0" r="0" b="0"/>
          <a:pathLst>
            <a:path>
              <a:moveTo>
                <a:pt x="0" y="0"/>
              </a:moveTo>
              <a:lnTo>
                <a:pt x="552518" y="0"/>
              </a:lnTo>
              <a:lnTo>
                <a:pt x="552518" y="1776417"/>
              </a:lnTo>
              <a:lnTo>
                <a:pt x="1105037" y="177641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it-IT" sz="700" kern="1200"/>
        </a:p>
      </dsp:txBody>
      <dsp:txXfrm>
        <a:off x="1121056" y="3440182"/>
        <a:ext cx="104603" cy="104603"/>
      </dsp:txXfrm>
    </dsp:sp>
    <dsp:sp modelId="{6D6A5924-9EF0-4EC7-9377-1875C5AD8372}">
      <dsp:nvSpPr>
        <dsp:cNvPr id="0" name=""/>
        <dsp:cNvSpPr/>
      </dsp:nvSpPr>
      <dsp:spPr>
        <a:xfrm rot="16200000">
          <a:off x="-1593940" y="2293856"/>
          <a:ext cx="3808720" cy="620839"/>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it-IT" sz="3300" b="1" kern="1200" dirty="0" smtClean="0">
              <a:solidFill>
                <a:schemeClr val="tx1"/>
              </a:solidFill>
            </a:rPr>
            <a:t>CAUSE MIGRAZIONE</a:t>
          </a:r>
          <a:endParaRPr lang="it-IT" sz="3300" b="1" kern="1200" dirty="0">
            <a:solidFill>
              <a:schemeClr val="tx1"/>
            </a:solidFill>
          </a:endParaRPr>
        </a:p>
      </dsp:txBody>
      <dsp:txXfrm>
        <a:off x="-1593940" y="2293856"/>
        <a:ext cx="3808720" cy="620839"/>
      </dsp:txXfrm>
    </dsp:sp>
    <dsp:sp modelId="{811780C7-0CFB-449C-A84A-3688707F5469}">
      <dsp:nvSpPr>
        <dsp:cNvPr id="0" name=""/>
        <dsp:cNvSpPr/>
      </dsp:nvSpPr>
      <dsp:spPr>
        <a:xfrm>
          <a:off x="1725877" y="4070273"/>
          <a:ext cx="2570163" cy="620839"/>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b="1" kern="1200" dirty="0" smtClean="0">
              <a:solidFill>
                <a:schemeClr val="tx1"/>
              </a:solidFill>
            </a:rPr>
            <a:t>GUERRA</a:t>
          </a:r>
          <a:endParaRPr lang="it-IT" sz="1600" kern="1200" dirty="0">
            <a:solidFill>
              <a:schemeClr val="tx1"/>
            </a:solidFill>
          </a:endParaRPr>
        </a:p>
      </dsp:txBody>
      <dsp:txXfrm>
        <a:off x="1725877" y="4070273"/>
        <a:ext cx="2570163" cy="620839"/>
      </dsp:txXfrm>
    </dsp:sp>
    <dsp:sp modelId="{DF407D74-EB89-4353-B733-B78C0D9402AD}">
      <dsp:nvSpPr>
        <dsp:cNvPr id="0" name=""/>
        <dsp:cNvSpPr/>
      </dsp:nvSpPr>
      <dsp:spPr>
        <a:xfrm>
          <a:off x="1734572" y="1113015"/>
          <a:ext cx="2570163" cy="620839"/>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b="1" kern="1200" dirty="0" smtClean="0">
              <a:solidFill>
                <a:schemeClr val="tx1"/>
              </a:solidFill>
            </a:rPr>
            <a:t>CLIMA</a:t>
          </a:r>
          <a:endParaRPr lang="it-IT" sz="1600" b="1" kern="1200" dirty="0">
            <a:solidFill>
              <a:schemeClr val="tx1"/>
            </a:solidFill>
          </a:endParaRPr>
        </a:p>
      </dsp:txBody>
      <dsp:txXfrm>
        <a:off x="1734572" y="1113015"/>
        <a:ext cx="2570163" cy="620839"/>
      </dsp:txXfrm>
    </dsp:sp>
    <dsp:sp modelId="{6CBB93A8-7D72-4A54-8ED0-78B0E351F6E7}">
      <dsp:nvSpPr>
        <dsp:cNvPr id="0" name=""/>
        <dsp:cNvSpPr/>
      </dsp:nvSpPr>
      <dsp:spPr>
        <a:xfrm>
          <a:off x="1734572" y="1834300"/>
          <a:ext cx="2733907" cy="620839"/>
        </a:xfrm>
        <a:prstGeom prst="rect">
          <a:avLst/>
        </a:prstGeom>
        <a:solidFill>
          <a:srgbClr val="A06B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b="1" kern="1200" dirty="0" smtClean="0">
              <a:solidFill>
                <a:schemeClr val="tx1"/>
              </a:solidFill>
            </a:rPr>
            <a:t>MANCATO ACCESSO  AI BENI PRIMARI</a:t>
          </a:r>
          <a:endParaRPr lang="it-IT" sz="1600" b="1" kern="1200" dirty="0">
            <a:solidFill>
              <a:schemeClr val="tx1"/>
            </a:solidFill>
          </a:endParaRPr>
        </a:p>
      </dsp:txBody>
      <dsp:txXfrm>
        <a:off x="1734572" y="1834300"/>
        <a:ext cx="2733907" cy="620839"/>
      </dsp:txXfrm>
    </dsp:sp>
    <dsp:sp modelId="{EC5A4332-3287-4CAB-B02E-24AADC35B78E}">
      <dsp:nvSpPr>
        <dsp:cNvPr id="0" name=""/>
        <dsp:cNvSpPr/>
      </dsp:nvSpPr>
      <dsp:spPr>
        <a:xfrm>
          <a:off x="1734572" y="2555579"/>
          <a:ext cx="2690369" cy="62083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b="1" kern="1200" dirty="0" smtClean="0">
              <a:solidFill>
                <a:schemeClr val="tx1"/>
              </a:solidFill>
            </a:rPr>
            <a:t>POVERTA</a:t>
          </a:r>
          <a:r>
            <a:rPr lang="it-IT" sz="1600" kern="1200" dirty="0" smtClean="0">
              <a:solidFill>
                <a:schemeClr val="tx1"/>
              </a:solidFill>
            </a:rPr>
            <a:t>’</a:t>
          </a:r>
          <a:endParaRPr lang="it-IT" sz="1600" kern="1200" dirty="0">
            <a:solidFill>
              <a:schemeClr val="tx1"/>
            </a:solidFill>
          </a:endParaRPr>
        </a:p>
      </dsp:txBody>
      <dsp:txXfrm>
        <a:off x="1734572" y="2555579"/>
        <a:ext cx="2690369" cy="620839"/>
      </dsp:txXfrm>
    </dsp:sp>
    <dsp:sp modelId="{ACC8A9F5-7DA3-4F40-A1D8-B204D845C1FA}">
      <dsp:nvSpPr>
        <dsp:cNvPr id="0" name=""/>
        <dsp:cNvSpPr/>
      </dsp:nvSpPr>
      <dsp:spPr>
        <a:xfrm>
          <a:off x="1725877" y="4835371"/>
          <a:ext cx="2749994" cy="620839"/>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b="1" kern="1200" dirty="0" smtClean="0">
              <a:solidFill>
                <a:schemeClr val="tx1"/>
              </a:solidFill>
            </a:rPr>
            <a:t>BUSINESS</a:t>
          </a:r>
          <a:endParaRPr lang="it-IT" sz="2400" b="1" kern="1200" dirty="0">
            <a:solidFill>
              <a:schemeClr val="tx1"/>
            </a:solidFill>
          </a:endParaRPr>
        </a:p>
      </dsp:txBody>
      <dsp:txXfrm>
        <a:off x="1725877" y="4835371"/>
        <a:ext cx="2749994" cy="620839"/>
      </dsp:txXfrm>
    </dsp:sp>
    <dsp:sp modelId="{E45DB7ED-019B-40A4-AE76-57AEEC1E1413}">
      <dsp:nvSpPr>
        <dsp:cNvPr id="0" name=""/>
        <dsp:cNvSpPr/>
      </dsp:nvSpPr>
      <dsp:spPr>
        <a:xfrm>
          <a:off x="1728891" y="3320677"/>
          <a:ext cx="2690369" cy="620839"/>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b="1" kern="1200" dirty="0" smtClean="0">
              <a:solidFill>
                <a:schemeClr val="tx1"/>
              </a:solidFill>
            </a:rPr>
            <a:t>DISCRIMINAZIONE e ESCLUSIONE SOCIALE</a:t>
          </a:r>
          <a:endParaRPr lang="it-IT" sz="1600" b="1" kern="1200" dirty="0">
            <a:solidFill>
              <a:schemeClr val="tx1"/>
            </a:solidFill>
          </a:endParaRPr>
        </a:p>
      </dsp:txBody>
      <dsp:txXfrm>
        <a:off x="1728891" y="3320677"/>
        <a:ext cx="2690369" cy="620839"/>
      </dsp:txXfrm>
    </dsp:sp>
    <dsp:sp modelId="{E3A20B81-D460-4E84-A0D9-F620BBFED9AA}">
      <dsp:nvSpPr>
        <dsp:cNvPr id="0" name=""/>
        <dsp:cNvSpPr/>
      </dsp:nvSpPr>
      <dsp:spPr>
        <a:xfrm>
          <a:off x="1725877" y="391736"/>
          <a:ext cx="2733907" cy="620839"/>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b="1" kern="1200" dirty="0" smtClean="0">
              <a:solidFill>
                <a:schemeClr val="tx1"/>
              </a:solidFill>
            </a:rPr>
            <a:t>SOGNO BENESSERE E MODERNITÀ</a:t>
          </a:r>
          <a:endParaRPr lang="it-IT" sz="1600" b="1" kern="1200" dirty="0">
            <a:solidFill>
              <a:schemeClr val="tx1"/>
            </a:solidFill>
          </a:endParaRPr>
        </a:p>
      </dsp:txBody>
      <dsp:txXfrm>
        <a:off x="1725877" y="391736"/>
        <a:ext cx="2733907" cy="620839"/>
      </dsp:txXfrm>
    </dsp:sp>
    <dsp:sp modelId="{6EF690B4-8E07-48FE-880B-9D8CD4C059F5}">
      <dsp:nvSpPr>
        <dsp:cNvPr id="0" name=""/>
        <dsp:cNvSpPr/>
      </dsp:nvSpPr>
      <dsp:spPr>
        <a:xfrm>
          <a:off x="5260153" y="95676"/>
          <a:ext cx="2683079" cy="1204404"/>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it-IT" sz="1600" kern="1200" dirty="0" smtClean="0">
              <a:solidFill>
                <a:schemeClr val="tx1"/>
              </a:solidFill>
            </a:rPr>
            <a:t> - Avere una casa migliore</a:t>
          </a:r>
        </a:p>
        <a:p>
          <a:pPr lvl="0" algn="l" defTabSz="711200">
            <a:lnSpc>
              <a:spcPct val="90000"/>
            </a:lnSpc>
            <a:spcBef>
              <a:spcPct val="0"/>
            </a:spcBef>
            <a:spcAft>
              <a:spcPct val="35000"/>
            </a:spcAft>
          </a:pPr>
          <a:r>
            <a:rPr lang="it-IT" sz="1600" kern="1200" dirty="0" smtClean="0">
              <a:solidFill>
                <a:schemeClr val="tx1"/>
              </a:solidFill>
            </a:rPr>
            <a:t> - Poter studiare</a:t>
          </a:r>
        </a:p>
        <a:p>
          <a:pPr lvl="0" algn="l" defTabSz="711200">
            <a:lnSpc>
              <a:spcPct val="90000"/>
            </a:lnSpc>
            <a:spcBef>
              <a:spcPct val="0"/>
            </a:spcBef>
            <a:spcAft>
              <a:spcPct val="35000"/>
            </a:spcAft>
          </a:pPr>
          <a:r>
            <a:rPr lang="it-IT" sz="1600" kern="1200" dirty="0" smtClean="0">
              <a:solidFill>
                <a:schemeClr val="tx1"/>
              </a:solidFill>
            </a:rPr>
            <a:t> - Lavoro meglio retribuito    ……</a:t>
          </a:r>
        </a:p>
      </dsp:txBody>
      <dsp:txXfrm>
        <a:off x="5260153" y="95676"/>
        <a:ext cx="2683079" cy="1204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AE0C9-8BD3-4EB2-A5EF-BBF4F3263D8D}">
      <dsp:nvSpPr>
        <dsp:cNvPr id="0" name=""/>
        <dsp:cNvSpPr/>
      </dsp:nvSpPr>
      <dsp:spPr>
        <a:xfrm>
          <a:off x="179678" y="2372391"/>
          <a:ext cx="1793153" cy="803247"/>
        </a:xfrm>
        <a:prstGeom prst="round2Same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35560" rIns="106680" bIns="35560" numCol="1" spcCol="1270" anchor="ctr" anchorCtr="0">
          <a:noAutofit/>
        </a:bodyPr>
        <a:lstStyle/>
        <a:p>
          <a:pPr lvl="0" algn="ctr" defTabSz="1244600">
            <a:lnSpc>
              <a:spcPct val="90000"/>
            </a:lnSpc>
            <a:spcBef>
              <a:spcPct val="0"/>
            </a:spcBef>
            <a:spcAft>
              <a:spcPct val="35000"/>
            </a:spcAft>
          </a:pPr>
          <a:r>
            <a:rPr lang="it-IT" sz="2800" kern="1200" dirty="0" smtClean="0"/>
            <a:t>RIVOLTA</a:t>
          </a:r>
          <a:endParaRPr lang="it-IT" sz="2800" kern="1200" dirty="0"/>
        </a:p>
      </dsp:txBody>
      <dsp:txXfrm>
        <a:off x="218889" y="2411602"/>
        <a:ext cx="1714731" cy="764036"/>
      </dsp:txXfrm>
    </dsp:sp>
    <dsp:sp modelId="{73DDF0F3-A9CA-455B-834F-B577BD00FAA4}">
      <dsp:nvSpPr>
        <dsp:cNvPr id="0" name=""/>
        <dsp:cNvSpPr/>
      </dsp:nvSpPr>
      <dsp:spPr>
        <a:xfrm>
          <a:off x="3096359" y="2372883"/>
          <a:ext cx="1664716" cy="762590"/>
        </a:xfrm>
        <a:prstGeom prst="round2Same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29210" rIns="87630" bIns="29210" numCol="1" spcCol="1270" anchor="ctr" anchorCtr="0">
          <a:noAutofit/>
        </a:bodyPr>
        <a:lstStyle/>
        <a:p>
          <a:pPr lvl="0" algn="ctr" defTabSz="1022350">
            <a:lnSpc>
              <a:spcPct val="90000"/>
            </a:lnSpc>
            <a:spcBef>
              <a:spcPct val="0"/>
            </a:spcBef>
            <a:spcAft>
              <a:spcPct val="35000"/>
            </a:spcAft>
          </a:pPr>
          <a:r>
            <a:rPr lang="it-IT" sz="2300" kern="1200" dirty="0" smtClean="0"/>
            <a:t>GUERRA CIVILE</a:t>
          </a:r>
          <a:endParaRPr lang="it-IT" sz="2300" kern="1200" dirty="0"/>
        </a:p>
      </dsp:txBody>
      <dsp:txXfrm>
        <a:off x="3133586" y="2410110"/>
        <a:ext cx="1590262" cy="725363"/>
      </dsp:txXfrm>
    </dsp:sp>
    <dsp:sp modelId="{5284F88F-B0E3-4C6E-951F-0A8C9B6B6085}">
      <dsp:nvSpPr>
        <dsp:cNvPr id="0" name=""/>
        <dsp:cNvSpPr/>
      </dsp:nvSpPr>
      <dsp:spPr>
        <a:xfrm>
          <a:off x="5883492" y="2376244"/>
          <a:ext cx="1821364" cy="755843"/>
        </a:xfrm>
        <a:prstGeom prst="round2Same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29210" rIns="87630" bIns="29210" numCol="1" spcCol="1270" anchor="ctr" anchorCtr="0">
          <a:noAutofit/>
        </a:bodyPr>
        <a:lstStyle/>
        <a:p>
          <a:pPr lvl="0" algn="ctr" defTabSz="1022350">
            <a:lnSpc>
              <a:spcPct val="90000"/>
            </a:lnSpc>
            <a:spcBef>
              <a:spcPct val="0"/>
            </a:spcBef>
            <a:spcAft>
              <a:spcPct val="35000"/>
            </a:spcAft>
          </a:pPr>
          <a:r>
            <a:rPr lang="it-IT" sz="2300" kern="1200" dirty="0" smtClean="0"/>
            <a:t>CONFLITTO PLANETARIO</a:t>
          </a:r>
          <a:endParaRPr lang="it-IT" sz="2300" kern="1200" dirty="0"/>
        </a:p>
      </dsp:txBody>
      <dsp:txXfrm>
        <a:off x="5920389" y="2413141"/>
        <a:ext cx="1747570" cy="71894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diagrams.loki3.com/TabbedArc+Icon">
  <dgm:title val="Arco a schede"/>
  <dgm:desc val="Mostra un set di elementi correlati disposti ad arco su un'area comune. Risultati ottimali con piccole quantità di testo."/>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DCCCB20-93CA-41FD-B6F1-6D2AE864CD1A}" type="datetimeFigureOut">
              <a:rPr lang="it-IT" smtClean="0"/>
              <a:t>17/06/2016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971CC1-9642-4FFD-8284-5EA0AF7A28A0}" type="slidenum">
              <a:rPr lang="it-IT" smtClean="0"/>
              <a:t>‹N›</a:t>
            </a:fld>
            <a:endParaRPr lang="it-IT"/>
          </a:p>
        </p:txBody>
      </p:sp>
    </p:spTree>
    <p:extLst>
      <p:ext uri="{BB962C8B-B14F-4D97-AF65-F5344CB8AC3E}">
        <p14:creationId xmlns:p14="http://schemas.microsoft.com/office/powerpoint/2010/main" val="4164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DCCCB20-93CA-41FD-B6F1-6D2AE864CD1A}" type="datetimeFigureOut">
              <a:rPr lang="it-IT" smtClean="0"/>
              <a:t>17/06/2016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971CC1-9642-4FFD-8284-5EA0AF7A28A0}" type="slidenum">
              <a:rPr lang="it-IT" smtClean="0"/>
              <a:t>‹N›</a:t>
            </a:fld>
            <a:endParaRPr lang="it-IT"/>
          </a:p>
        </p:txBody>
      </p:sp>
    </p:spTree>
    <p:extLst>
      <p:ext uri="{BB962C8B-B14F-4D97-AF65-F5344CB8AC3E}">
        <p14:creationId xmlns:p14="http://schemas.microsoft.com/office/powerpoint/2010/main" val="176028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DCCCB20-93CA-41FD-B6F1-6D2AE864CD1A}" type="datetimeFigureOut">
              <a:rPr lang="it-IT" smtClean="0"/>
              <a:t>17/06/2016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971CC1-9642-4FFD-8284-5EA0AF7A28A0}" type="slidenum">
              <a:rPr lang="it-IT" smtClean="0"/>
              <a:t>‹N›</a:t>
            </a:fld>
            <a:endParaRPr lang="it-IT"/>
          </a:p>
        </p:txBody>
      </p:sp>
    </p:spTree>
    <p:extLst>
      <p:ext uri="{BB962C8B-B14F-4D97-AF65-F5344CB8AC3E}">
        <p14:creationId xmlns:p14="http://schemas.microsoft.com/office/powerpoint/2010/main" val="196162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DCCCB20-93CA-41FD-B6F1-6D2AE864CD1A}" type="datetimeFigureOut">
              <a:rPr lang="it-IT" smtClean="0"/>
              <a:t>17/06/2016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971CC1-9642-4FFD-8284-5EA0AF7A28A0}" type="slidenum">
              <a:rPr lang="it-IT" smtClean="0"/>
              <a:t>‹N›</a:t>
            </a:fld>
            <a:endParaRPr lang="it-IT"/>
          </a:p>
        </p:txBody>
      </p:sp>
    </p:spTree>
    <p:extLst>
      <p:ext uri="{BB962C8B-B14F-4D97-AF65-F5344CB8AC3E}">
        <p14:creationId xmlns:p14="http://schemas.microsoft.com/office/powerpoint/2010/main" val="206603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DCCCB20-93CA-41FD-B6F1-6D2AE864CD1A}" type="datetimeFigureOut">
              <a:rPr lang="it-IT" smtClean="0"/>
              <a:t>17/06/2016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971CC1-9642-4FFD-8284-5EA0AF7A28A0}" type="slidenum">
              <a:rPr lang="it-IT" smtClean="0"/>
              <a:t>‹N›</a:t>
            </a:fld>
            <a:endParaRPr lang="it-IT"/>
          </a:p>
        </p:txBody>
      </p:sp>
    </p:spTree>
    <p:extLst>
      <p:ext uri="{BB962C8B-B14F-4D97-AF65-F5344CB8AC3E}">
        <p14:creationId xmlns:p14="http://schemas.microsoft.com/office/powerpoint/2010/main" val="357197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DCCCB20-93CA-41FD-B6F1-6D2AE864CD1A}" type="datetimeFigureOut">
              <a:rPr lang="it-IT" smtClean="0"/>
              <a:t>17/06/2016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6971CC1-9642-4FFD-8284-5EA0AF7A28A0}" type="slidenum">
              <a:rPr lang="it-IT" smtClean="0"/>
              <a:t>‹N›</a:t>
            </a:fld>
            <a:endParaRPr lang="it-IT"/>
          </a:p>
        </p:txBody>
      </p:sp>
    </p:spTree>
    <p:extLst>
      <p:ext uri="{BB962C8B-B14F-4D97-AF65-F5344CB8AC3E}">
        <p14:creationId xmlns:p14="http://schemas.microsoft.com/office/powerpoint/2010/main" val="218014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DCCCB20-93CA-41FD-B6F1-6D2AE864CD1A}" type="datetimeFigureOut">
              <a:rPr lang="it-IT" smtClean="0"/>
              <a:t>17/06/2016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6971CC1-9642-4FFD-8284-5EA0AF7A28A0}" type="slidenum">
              <a:rPr lang="it-IT" smtClean="0"/>
              <a:t>‹N›</a:t>
            </a:fld>
            <a:endParaRPr lang="it-IT"/>
          </a:p>
        </p:txBody>
      </p:sp>
    </p:spTree>
    <p:extLst>
      <p:ext uri="{BB962C8B-B14F-4D97-AF65-F5344CB8AC3E}">
        <p14:creationId xmlns:p14="http://schemas.microsoft.com/office/powerpoint/2010/main" val="1398694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DCCCB20-93CA-41FD-B6F1-6D2AE864CD1A}" type="datetimeFigureOut">
              <a:rPr lang="it-IT" smtClean="0"/>
              <a:t>17/06/2016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6971CC1-9642-4FFD-8284-5EA0AF7A28A0}" type="slidenum">
              <a:rPr lang="it-IT" smtClean="0"/>
              <a:t>‹N›</a:t>
            </a:fld>
            <a:endParaRPr lang="it-IT"/>
          </a:p>
        </p:txBody>
      </p:sp>
    </p:spTree>
    <p:extLst>
      <p:ext uri="{BB962C8B-B14F-4D97-AF65-F5344CB8AC3E}">
        <p14:creationId xmlns:p14="http://schemas.microsoft.com/office/powerpoint/2010/main" val="127954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DCCCB20-93CA-41FD-B6F1-6D2AE864CD1A}" type="datetimeFigureOut">
              <a:rPr lang="it-IT" smtClean="0"/>
              <a:t>17/06/2016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6971CC1-9642-4FFD-8284-5EA0AF7A28A0}" type="slidenum">
              <a:rPr lang="it-IT" smtClean="0"/>
              <a:t>‹N›</a:t>
            </a:fld>
            <a:endParaRPr lang="it-IT"/>
          </a:p>
        </p:txBody>
      </p:sp>
    </p:spTree>
    <p:extLst>
      <p:ext uri="{BB962C8B-B14F-4D97-AF65-F5344CB8AC3E}">
        <p14:creationId xmlns:p14="http://schemas.microsoft.com/office/powerpoint/2010/main" val="379909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DCCCB20-93CA-41FD-B6F1-6D2AE864CD1A}" type="datetimeFigureOut">
              <a:rPr lang="it-IT" smtClean="0"/>
              <a:t>17/06/2016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6971CC1-9642-4FFD-8284-5EA0AF7A28A0}" type="slidenum">
              <a:rPr lang="it-IT" smtClean="0"/>
              <a:t>‹N›</a:t>
            </a:fld>
            <a:endParaRPr lang="it-IT"/>
          </a:p>
        </p:txBody>
      </p:sp>
    </p:spTree>
    <p:extLst>
      <p:ext uri="{BB962C8B-B14F-4D97-AF65-F5344CB8AC3E}">
        <p14:creationId xmlns:p14="http://schemas.microsoft.com/office/powerpoint/2010/main" val="130754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DCCCB20-93CA-41FD-B6F1-6D2AE864CD1A}" type="datetimeFigureOut">
              <a:rPr lang="it-IT" smtClean="0"/>
              <a:t>17/06/2016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6971CC1-9642-4FFD-8284-5EA0AF7A28A0}" type="slidenum">
              <a:rPr lang="it-IT" smtClean="0"/>
              <a:t>‹N›</a:t>
            </a:fld>
            <a:endParaRPr lang="it-IT"/>
          </a:p>
        </p:txBody>
      </p:sp>
    </p:spTree>
    <p:extLst>
      <p:ext uri="{BB962C8B-B14F-4D97-AF65-F5344CB8AC3E}">
        <p14:creationId xmlns:p14="http://schemas.microsoft.com/office/powerpoint/2010/main" val="48980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CCB20-93CA-41FD-B6F1-6D2AE864CD1A}" type="datetimeFigureOut">
              <a:rPr lang="it-IT" smtClean="0"/>
              <a:t>17/06/2016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71CC1-9642-4FFD-8284-5EA0AF7A28A0}" type="slidenum">
              <a:rPr lang="it-IT" smtClean="0"/>
              <a:t>‹N›</a:t>
            </a:fld>
            <a:endParaRPr lang="it-IT"/>
          </a:p>
        </p:txBody>
      </p:sp>
    </p:spTree>
    <p:extLst>
      <p:ext uri="{BB962C8B-B14F-4D97-AF65-F5344CB8AC3E}">
        <p14:creationId xmlns:p14="http://schemas.microsoft.com/office/powerpoint/2010/main" val="408037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5.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JP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6329" y="5348092"/>
            <a:ext cx="2654143" cy="1105244"/>
          </a:xfrm>
          <a:prstGeom prst="rect">
            <a:avLst/>
          </a:prstGeom>
        </p:spPr>
      </p:pic>
      <p:pic>
        <p:nvPicPr>
          <p:cNvPr id="5" name="Immagine 4"/>
          <p:cNvPicPr>
            <a:picLocks noChangeAspect="1"/>
          </p:cNvPicPr>
          <p:nvPr/>
        </p:nvPicPr>
        <p:blipFill rotWithShape="1">
          <a:blip r:embed="rId3" cstate="print">
            <a:extLst>
              <a:ext uri="{28A0092B-C50C-407E-A947-70E740481C1C}">
                <a14:useLocalDpi xmlns:a14="http://schemas.microsoft.com/office/drawing/2010/main" val="0"/>
              </a:ext>
            </a:extLst>
          </a:blip>
          <a:srcRect b="7521"/>
          <a:stretch/>
        </p:blipFill>
        <p:spPr>
          <a:xfrm>
            <a:off x="222555" y="5013441"/>
            <a:ext cx="1685149" cy="1653425"/>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3768" y="5346770"/>
            <a:ext cx="3134881" cy="1222604"/>
          </a:xfrm>
          <a:prstGeom prst="rect">
            <a:avLst/>
          </a:prstGeom>
        </p:spPr>
      </p:pic>
      <p:pic>
        <p:nvPicPr>
          <p:cNvPr id="1026" name="Picture 2" descr="http://media.vitaepensiero.it/archivio/Migrazion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231658"/>
            <a:ext cx="5972832" cy="3979399"/>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611560" y="249458"/>
            <a:ext cx="800219" cy="4240763"/>
          </a:xfrm>
          <a:prstGeom prst="rect">
            <a:avLst/>
          </a:prstGeom>
          <a:noFill/>
        </p:spPr>
        <p:txBody>
          <a:bodyPr vert="vert270" wrap="square" rtlCol="0">
            <a:spAutoFit/>
          </a:bodyPr>
          <a:lstStyle/>
          <a:p>
            <a:pPr algn="ctr"/>
            <a:r>
              <a:rPr lang="it-IT" sz="2000" dirty="0">
                <a:solidFill>
                  <a:prstClr val="black"/>
                </a:solidFill>
                <a:latin typeface="Constantia" panose="02030602050306030303" pitchFamily="18" charset="0"/>
                <a:cs typeface="Aharoni" panose="02010803020104030203" pitchFamily="2" charset="-79"/>
              </a:rPr>
              <a:t>Elena Ghiglione &amp; Silvia Barbero</a:t>
            </a:r>
          </a:p>
          <a:p>
            <a:pPr algn="ctr"/>
            <a:r>
              <a:rPr lang="it-IT" sz="2000" dirty="0">
                <a:solidFill>
                  <a:prstClr val="black"/>
                </a:solidFill>
                <a:latin typeface="Constantia" panose="02030602050306030303" pitchFamily="18" charset="0"/>
                <a:cs typeface="Aharoni" panose="02010803020104030203" pitchFamily="2" charset="-79"/>
              </a:rPr>
              <a:t>2015/2016 </a:t>
            </a:r>
          </a:p>
        </p:txBody>
      </p:sp>
      <p:sp>
        <p:nvSpPr>
          <p:cNvPr id="2" name="CasellaDiTesto 1"/>
          <p:cNvSpPr txBox="1"/>
          <p:nvPr/>
        </p:nvSpPr>
        <p:spPr>
          <a:xfrm>
            <a:off x="2298188" y="4490221"/>
            <a:ext cx="5544616" cy="523220"/>
          </a:xfrm>
          <a:prstGeom prst="rect">
            <a:avLst/>
          </a:prstGeom>
          <a:noFill/>
        </p:spPr>
        <p:txBody>
          <a:bodyPr wrap="square" rtlCol="0">
            <a:spAutoFit/>
          </a:bodyPr>
          <a:lstStyle/>
          <a:p>
            <a:pPr algn="ctr"/>
            <a:r>
              <a:rPr lang="it-IT" sz="2800" b="1" dirty="0" smtClean="0">
                <a:solidFill>
                  <a:prstClr val="black"/>
                </a:solidFill>
                <a:latin typeface="Andalus" panose="02020603050405020304" pitchFamily="18" charset="-78"/>
                <a:cs typeface="Andalus" panose="02020603050405020304" pitchFamily="18" charset="-78"/>
              </a:rPr>
              <a:t>LE CAUSE DELLA MIGRAZIONE</a:t>
            </a:r>
            <a:endParaRPr lang="it-IT" sz="2800" b="1" dirty="0">
              <a:solidFill>
                <a:prstClr val="black"/>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98573703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imeslive.co.za/incoming/2013/10/05/somalia.jpg/ALTERNATES/crop_630x400/somalia.JPG"/>
          <p:cNvPicPr>
            <a:picLocks noChangeAspect="1" noChangeArrowheads="1"/>
          </p:cNvPicPr>
          <p:nvPr/>
        </p:nvPicPr>
        <p:blipFill>
          <a:blip r:embed="rId2" cstate="print"/>
          <a:srcRect l="10365"/>
          <a:stretch>
            <a:fillRect/>
          </a:stretch>
        </p:blipFill>
        <p:spPr bwMode="auto">
          <a:xfrm>
            <a:off x="4860032" y="1106940"/>
            <a:ext cx="3761159" cy="2664187"/>
          </a:xfrm>
          <a:prstGeom prst="rect">
            <a:avLst/>
          </a:prstGeom>
          <a:noFill/>
        </p:spPr>
      </p:pic>
      <p:sp>
        <p:nvSpPr>
          <p:cNvPr id="5" name="CasellaDiTesto 4"/>
          <p:cNvSpPr txBox="1"/>
          <p:nvPr/>
        </p:nvSpPr>
        <p:spPr>
          <a:xfrm>
            <a:off x="571472" y="500042"/>
            <a:ext cx="3714776" cy="4431983"/>
          </a:xfrm>
          <a:prstGeom prst="rect">
            <a:avLst/>
          </a:prstGeom>
          <a:noFill/>
        </p:spPr>
        <p:txBody>
          <a:bodyPr wrap="square" rtlCol="0">
            <a:spAutoFit/>
          </a:bodyPr>
          <a:lstStyle/>
          <a:p>
            <a:pPr algn="ctr"/>
            <a:r>
              <a:rPr lang="it-IT" sz="2400" b="1" u="sng" dirty="0" smtClean="0">
                <a:solidFill>
                  <a:srgbClr val="C00000"/>
                </a:solidFill>
              </a:rPr>
              <a:t>SOMALIA</a:t>
            </a:r>
          </a:p>
          <a:p>
            <a:pPr algn="ctr"/>
            <a:endParaRPr lang="it-IT" sz="2200" b="1" u="sng" dirty="0">
              <a:solidFill>
                <a:srgbClr val="C00000"/>
              </a:solidFill>
            </a:endParaRPr>
          </a:p>
          <a:p>
            <a:pPr algn="just"/>
            <a:r>
              <a:rPr lang="it-IT" sz="2200" dirty="0" smtClean="0">
                <a:solidFill>
                  <a:schemeClr val="tx2">
                    <a:lumMod val="60000"/>
                    <a:lumOff val="40000"/>
                  </a:schemeClr>
                </a:solidFill>
              </a:rPr>
              <a:t>Dal 1991 </a:t>
            </a:r>
            <a:r>
              <a:rPr lang="it-IT" sz="2200" dirty="0" smtClean="0"/>
              <a:t>sotto una </a:t>
            </a:r>
            <a:r>
              <a:rPr lang="it-IT" sz="2200" dirty="0" smtClean="0">
                <a:solidFill>
                  <a:schemeClr val="tx2">
                    <a:lumMod val="60000"/>
                    <a:lumOff val="40000"/>
                  </a:schemeClr>
                </a:solidFill>
              </a:rPr>
              <a:t>guerra civile che dura ancora oggi</a:t>
            </a:r>
            <a:r>
              <a:rPr lang="it-IT" sz="2200" dirty="0" smtClean="0"/>
              <a:t>.</a:t>
            </a:r>
          </a:p>
          <a:p>
            <a:pPr algn="just"/>
            <a:r>
              <a:rPr lang="it-IT" sz="2200" dirty="0" smtClean="0"/>
              <a:t>La situazione di terrore del paese è data dalla presenza del </a:t>
            </a:r>
            <a:r>
              <a:rPr lang="it-IT" sz="2200" dirty="0" smtClean="0">
                <a:solidFill>
                  <a:schemeClr val="tx2">
                    <a:lumMod val="60000"/>
                    <a:lumOff val="40000"/>
                  </a:schemeClr>
                </a:solidFill>
              </a:rPr>
              <a:t>gruppo </a:t>
            </a:r>
            <a:r>
              <a:rPr lang="it-IT" sz="2200" dirty="0" err="1" smtClean="0">
                <a:solidFill>
                  <a:schemeClr val="tx2">
                    <a:lumMod val="60000"/>
                    <a:lumOff val="40000"/>
                  </a:schemeClr>
                </a:solidFill>
              </a:rPr>
              <a:t>jihadista</a:t>
            </a:r>
            <a:r>
              <a:rPr lang="it-IT" sz="2200" dirty="0" smtClean="0">
                <a:solidFill>
                  <a:schemeClr val="tx2">
                    <a:lumMod val="60000"/>
                    <a:lumOff val="40000"/>
                  </a:schemeClr>
                </a:solidFill>
              </a:rPr>
              <a:t> AL-SHABAAB</a:t>
            </a:r>
            <a:r>
              <a:rPr lang="it-IT" sz="2200" dirty="0" smtClean="0"/>
              <a:t>, situato soprattutto a SUD del paese.</a:t>
            </a:r>
          </a:p>
          <a:p>
            <a:pPr algn="just"/>
            <a:endParaRPr lang="it-IT" sz="2400" dirty="0"/>
          </a:p>
          <a:p>
            <a:pPr algn="just"/>
            <a:endParaRPr lang="it-IT" sz="2200" dirty="0" smtClean="0"/>
          </a:p>
          <a:p>
            <a:endParaRPr lang="it-IT" dirty="0"/>
          </a:p>
          <a:p>
            <a:endParaRPr lang="it-IT" dirty="0"/>
          </a:p>
        </p:txBody>
      </p:sp>
      <p:sp>
        <p:nvSpPr>
          <p:cNvPr id="6" name="CasellaDiTesto 5"/>
          <p:cNvSpPr txBox="1"/>
          <p:nvPr/>
        </p:nvSpPr>
        <p:spPr>
          <a:xfrm>
            <a:off x="571472" y="4077072"/>
            <a:ext cx="8286808" cy="2400657"/>
          </a:xfrm>
          <a:prstGeom prst="rect">
            <a:avLst/>
          </a:prstGeom>
          <a:noFill/>
        </p:spPr>
        <p:txBody>
          <a:bodyPr wrap="square" rtlCol="0">
            <a:spAutoFit/>
          </a:bodyPr>
          <a:lstStyle/>
          <a:p>
            <a:pPr algn="just"/>
            <a:r>
              <a:rPr lang="it-IT" sz="2200" dirty="0" smtClean="0"/>
              <a:t>La </a:t>
            </a:r>
            <a:r>
              <a:rPr lang="it-IT" sz="2200" dirty="0"/>
              <a:t>S</a:t>
            </a:r>
            <a:r>
              <a:rPr lang="it-IT" sz="2200" dirty="0" smtClean="0"/>
              <a:t>omalia nel tempo è diventata terra di nessuno:</a:t>
            </a:r>
          </a:p>
          <a:p>
            <a:pPr algn="just"/>
            <a:endParaRPr lang="it-IT" sz="2200" dirty="0" smtClean="0"/>
          </a:p>
          <a:p>
            <a:pPr marL="342900" indent="-342900" algn="just">
              <a:buFont typeface="Arial" panose="020B0604020202020204" pitchFamily="34" charset="0"/>
              <a:buChar char="•"/>
            </a:pPr>
            <a:r>
              <a:rPr lang="it-IT" sz="2200" dirty="0" smtClean="0"/>
              <a:t>svolgimento di traffici illeciti </a:t>
            </a:r>
          </a:p>
          <a:p>
            <a:pPr marL="342900" indent="-342900" algn="just">
              <a:buFont typeface="Arial" panose="020B0604020202020204" pitchFamily="34" charset="0"/>
              <a:buChar char="•"/>
            </a:pPr>
            <a:r>
              <a:rPr lang="it-IT" sz="2200" u="sng" dirty="0" smtClean="0"/>
              <a:t>rifiuti dispersi in mare e sotterrati nel deserto somalo in cambio di armi</a:t>
            </a:r>
            <a:r>
              <a:rPr lang="it-IT" sz="2200" dirty="0" smtClean="0"/>
              <a:t> </a:t>
            </a:r>
          </a:p>
          <a:p>
            <a:pPr marL="342900" indent="-342900" algn="just">
              <a:buFont typeface="Arial" panose="020B0604020202020204" pitchFamily="34" charset="0"/>
              <a:buChar char="•"/>
            </a:pPr>
            <a:r>
              <a:rPr lang="it-IT" sz="2200" dirty="0" smtClean="0"/>
              <a:t>formazione di veri campi di addestramento dalla milizia jihadista.</a:t>
            </a:r>
          </a:p>
          <a:p>
            <a:endParaRPr lang="it-IT" dirty="0"/>
          </a:p>
        </p:txBody>
      </p:sp>
    </p:spTree>
    <p:extLst>
      <p:ext uri="{BB962C8B-B14F-4D97-AF65-F5344CB8AC3E}">
        <p14:creationId xmlns:p14="http://schemas.microsoft.com/office/powerpoint/2010/main" val="3099090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23728" y="276617"/>
            <a:ext cx="4824536" cy="400110"/>
          </a:xfrm>
          <a:prstGeom prst="rect">
            <a:avLst/>
          </a:prstGeom>
          <a:noFill/>
        </p:spPr>
        <p:txBody>
          <a:bodyPr wrap="square" rtlCol="0">
            <a:spAutoFit/>
          </a:bodyPr>
          <a:lstStyle/>
          <a:p>
            <a:r>
              <a:rPr lang="it-IT" sz="2000" dirty="0" smtClean="0"/>
              <a:t>Dalla SOMALIA arriva </a:t>
            </a:r>
            <a:r>
              <a:rPr lang="it-IT" sz="2000" b="1" u="sng" dirty="0" err="1" smtClean="0"/>
              <a:t>Saamiya</a:t>
            </a:r>
            <a:r>
              <a:rPr lang="it-IT" sz="2000" u="sng" dirty="0" smtClean="0"/>
              <a:t> </a:t>
            </a:r>
            <a:r>
              <a:rPr lang="it-IT" sz="2000" b="1" u="sng" dirty="0" smtClean="0"/>
              <a:t>Yusuf Omar</a:t>
            </a:r>
            <a:endParaRPr lang="it-IT" sz="2000" b="1" u="sng" dirty="0"/>
          </a:p>
        </p:txBody>
      </p:sp>
      <p:pic>
        <p:nvPicPr>
          <p:cNvPr id="2050" name="Picture 2" descr="http://st-listas.20minutos.es/images/2012-08/340737/3675483_640px.jpg?13454821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76872"/>
            <a:ext cx="3143458" cy="41601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la 2"/>
          <p:cNvGraphicFramePr>
            <a:graphicFrameLocks noGrp="1"/>
          </p:cNvGraphicFramePr>
          <p:nvPr>
            <p:extLst>
              <p:ext uri="{D42A27DB-BD31-4B8C-83A1-F6EECF244321}">
                <p14:modId xmlns:p14="http://schemas.microsoft.com/office/powerpoint/2010/main" val="405843609"/>
              </p:ext>
            </p:extLst>
          </p:nvPr>
        </p:nvGraphicFramePr>
        <p:xfrm>
          <a:off x="323528" y="836712"/>
          <a:ext cx="8568952" cy="1402080"/>
        </p:xfrm>
        <a:graphic>
          <a:graphicData uri="http://schemas.openxmlformats.org/drawingml/2006/table">
            <a:tbl>
              <a:tblPr/>
              <a:tblGrid>
                <a:gridCol w="8568952"/>
              </a:tblGrid>
              <a:tr h="821830">
                <a:tc>
                  <a:txBody>
                    <a:bodyPr/>
                    <a:lstStyle/>
                    <a:p>
                      <a:r>
                        <a:rPr lang="it-IT" sz="1600" dirty="0">
                          <a:effectLst/>
                        </a:rPr>
                        <a:t>« </a:t>
                      </a:r>
                      <a:r>
                        <a:rPr lang="it-IT" sz="1600" i="1" dirty="0">
                          <a:effectLst/>
                        </a:rPr>
                        <a:t>Noi sappiamo che siamo diverse dalle altre atlete. Ma non vogliamo dimostrarlo. Facciamo del nostro meglio per sembrare come loro. Sappiamo di essere ben lontane da quelle che gareggiano qui, lo capiamo benissimo. Ma più di ogni altra cosa vorremmo dimostrare la nostra dignità e quella del nostro paese.</a:t>
                      </a:r>
                      <a:r>
                        <a:rPr lang="it-IT" sz="1600" dirty="0">
                          <a:effectLst/>
                        </a:rPr>
                        <a:t> »</a:t>
                      </a:r>
                    </a:p>
                  </a:txBody>
                  <a:tcPr anchor="ctr">
                    <a:lnL>
                      <a:noFill/>
                    </a:lnL>
                    <a:lnR>
                      <a:noFill/>
                    </a:lnR>
                    <a:lnT>
                      <a:noFill/>
                    </a:lnT>
                    <a:lnB>
                      <a:noFill/>
                    </a:lnB>
                  </a:tcPr>
                </a:tc>
              </a:tr>
              <a:tr h="258290">
                <a:tc>
                  <a:txBody>
                    <a:bodyPr/>
                    <a:lstStyle/>
                    <a:p>
                      <a:endParaRPr lang="it-IT" sz="1600" dirty="0">
                        <a:effectLst/>
                      </a:endParaRPr>
                    </a:p>
                  </a:txBody>
                  <a:tcPr anchor="ctr">
                    <a:lnL>
                      <a:noFill/>
                    </a:lnL>
                    <a:lnR>
                      <a:noFill/>
                    </a:lnR>
                    <a:lnT>
                      <a:noFill/>
                    </a:lnT>
                    <a:lnB>
                      <a:noFill/>
                    </a:lnB>
                  </a:tcPr>
                </a:tc>
              </a:tr>
            </a:tbl>
          </a:graphicData>
        </a:graphic>
      </p:graphicFrame>
      <p:sp>
        <p:nvSpPr>
          <p:cNvPr id="4" name="Rettangolo 3"/>
          <p:cNvSpPr/>
          <p:nvPr/>
        </p:nvSpPr>
        <p:spPr>
          <a:xfrm>
            <a:off x="3995936" y="2492896"/>
            <a:ext cx="4572000" cy="3139321"/>
          </a:xfrm>
          <a:prstGeom prst="rect">
            <a:avLst/>
          </a:prstGeom>
        </p:spPr>
        <p:txBody>
          <a:bodyPr>
            <a:spAutoFit/>
          </a:bodyPr>
          <a:lstStyle/>
          <a:p>
            <a:pPr algn="just"/>
            <a:r>
              <a:rPr lang="it-IT" dirty="0" err="1" smtClean="0"/>
              <a:t>Saamiya</a:t>
            </a:r>
            <a:r>
              <a:rPr lang="it-IT" dirty="0" smtClean="0"/>
              <a:t> nasce a Mogadiscio nel ‘91.</a:t>
            </a:r>
          </a:p>
          <a:p>
            <a:pPr algn="just"/>
            <a:r>
              <a:rPr lang="it-IT" dirty="0" smtClean="0"/>
              <a:t>Da sempre ha la passione per la corsa; si allena di notte con vestiti lunghi e velo integrale. Una donna che corre e fa sport in Somalia è pericoloso e molte sono state le minacce per lei.</a:t>
            </a:r>
          </a:p>
          <a:p>
            <a:pPr algn="just"/>
            <a:endParaRPr lang="it-IT" dirty="0" smtClean="0"/>
          </a:p>
          <a:p>
            <a:pPr algn="just"/>
            <a:r>
              <a:rPr lang="it-IT" dirty="0" smtClean="0"/>
              <a:t>Partecipa </a:t>
            </a:r>
            <a:r>
              <a:rPr lang="it-IT" dirty="0"/>
              <a:t>alle Olimpiadi di Pechino 2008, nella gara dei 200 m, ottenendo il record personale di 32"16, l'ultimo tempo di tutte le </a:t>
            </a:r>
            <a:r>
              <a:rPr lang="it-IT" dirty="0" smtClean="0"/>
              <a:t>batterie.</a:t>
            </a:r>
            <a:endParaRPr lang="it-IT" dirty="0"/>
          </a:p>
        </p:txBody>
      </p:sp>
      <p:sp>
        <p:nvSpPr>
          <p:cNvPr id="5" name="Rettangolo 4"/>
          <p:cNvSpPr/>
          <p:nvPr/>
        </p:nvSpPr>
        <p:spPr>
          <a:xfrm>
            <a:off x="5393578" y="5902430"/>
            <a:ext cx="2128916" cy="400110"/>
          </a:xfrm>
          <a:prstGeom prst="rect">
            <a:avLst/>
          </a:prstGeom>
          <a:noFill/>
        </p:spPr>
        <p:txBody>
          <a:bodyPr wrap="none" lIns="91440" tIns="45720" rIns="91440" bIns="45720">
            <a:spAutoFit/>
          </a:bodyPr>
          <a:lstStyle/>
          <a:p>
            <a:pPr algn="ctr"/>
            <a:r>
              <a:rPr lang="it-IT" sz="2000" b="1" cap="none" spc="0" dirty="0" smtClean="0">
                <a:ln w="1905"/>
                <a:effectLst>
                  <a:innerShdw blurRad="69850" dist="43180" dir="5400000">
                    <a:srgbClr val="000000">
                      <a:alpha val="65000"/>
                    </a:srgbClr>
                  </a:innerShdw>
                </a:effectLst>
              </a:rPr>
              <a:t>Oggi dov’è Samia?</a:t>
            </a:r>
            <a:endParaRPr lang="it-IT" sz="2000" b="1" cap="none" spc="0" dirty="0">
              <a:ln w="1905"/>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59994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52197" y="475628"/>
            <a:ext cx="6696744" cy="1631216"/>
          </a:xfrm>
          <a:prstGeom prst="rect">
            <a:avLst/>
          </a:prstGeom>
        </p:spPr>
        <p:txBody>
          <a:bodyPr wrap="square">
            <a:spAutoFit/>
          </a:bodyPr>
          <a:lstStyle/>
          <a:p>
            <a:pPr algn="just"/>
            <a:r>
              <a:rPr lang="it-IT" sz="2000" dirty="0" err="1"/>
              <a:t>Saamiya</a:t>
            </a:r>
            <a:r>
              <a:rPr lang="it-IT" sz="2000" dirty="0" smtClean="0"/>
              <a:t> </a:t>
            </a:r>
            <a:r>
              <a:rPr lang="it-IT" sz="2000" dirty="0"/>
              <a:t>avrebbe viaggiato attraverso Etiopia, Sudan e Libia con l'intento di giungere in Europa per trovare un allenatore che la mettesse in grado di partecipare alle Olimpiadi di Londra 2012; ma all'inizio di aprile del 2012 sarebbe morta annegata nel naufragio dell'imbarcazione diretta a Lampedusa.</a:t>
            </a:r>
          </a:p>
        </p:txBody>
      </p:sp>
      <p:pic>
        <p:nvPicPr>
          <p:cNvPr id="3074" name="Picture 2" descr="http://www.andreasemplici.it/wp/wp-content/uploads/2014/04/Samia-Yusuf-Omar-lors-des-Jo-de-P-kin-en-2008-.jpeg"/>
          <p:cNvPicPr>
            <a:picLocks noChangeAspect="1" noChangeArrowheads="1"/>
          </p:cNvPicPr>
          <p:nvPr/>
        </p:nvPicPr>
        <p:blipFill rotWithShape="1">
          <a:blip r:embed="rId2">
            <a:extLst>
              <a:ext uri="{28A0092B-C50C-407E-A947-70E740481C1C}">
                <a14:useLocalDpi xmlns:a14="http://schemas.microsoft.com/office/drawing/2010/main" val="0"/>
              </a:ext>
            </a:extLst>
          </a:blip>
          <a:srcRect t="2365" b="486"/>
          <a:stretch/>
        </p:blipFill>
        <p:spPr bwMode="auto">
          <a:xfrm>
            <a:off x="1033763" y="2420888"/>
            <a:ext cx="3744416" cy="23762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corriere.it/methode_image/2014/09/14/Esteri/Foto%20Esteri/5dbff8607cce8544a71882ff21758d75-051-593x443.jpg?v=20140915200215"/>
          <p:cNvPicPr>
            <a:picLocks noChangeAspect="1" noChangeArrowheads="1"/>
          </p:cNvPicPr>
          <p:nvPr/>
        </p:nvPicPr>
        <p:blipFill rotWithShape="1">
          <a:blip r:embed="rId3">
            <a:extLst>
              <a:ext uri="{28A0092B-C50C-407E-A947-70E740481C1C}">
                <a14:useLocalDpi xmlns:a14="http://schemas.microsoft.com/office/drawing/2010/main" val="0"/>
              </a:ext>
            </a:extLst>
          </a:blip>
          <a:srcRect t="-12836" b="7286"/>
          <a:stretch/>
        </p:blipFill>
        <p:spPr bwMode="auto">
          <a:xfrm>
            <a:off x="3995936" y="2029019"/>
            <a:ext cx="3989931" cy="284014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67544" y="5229200"/>
            <a:ext cx="8424935" cy="1200329"/>
          </a:xfrm>
          <a:prstGeom prst="rect">
            <a:avLst/>
          </a:prstGeom>
          <a:noFill/>
        </p:spPr>
        <p:txBody>
          <a:bodyPr wrap="square" rtlCol="0">
            <a:spAutoFit/>
          </a:bodyPr>
          <a:lstStyle/>
          <a:p>
            <a:r>
              <a:rPr lang="it-IT" dirty="0" smtClean="0"/>
              <a:t>Perché </a:t>
            </a:r>
            <a:r>
              <a:rPr lang="it-IT" dirty="0" err="1" smtClean="0"/>
              <a:t>Saamiya</a:t>
            </a:r>
            <a:r>
              <a:rPr lang="it-IT" dirty="0" smtClean="0"/>
              <a:t> muore nel Mar Mediterraneo? Perché </a:t>
            </a:r>
            <a:r>
              <a:rPr lang="it-IT" dirty="0" err="1" smtClean="0"/>
              <a:t>Saamiya</a:t>
            </a:r>
            <a:r>
              <a:rPr lang="it-IT" dirty="0" smtClean="0"/>
              <a:t> non ha preso un aereo?</a:t>
            </a:r>
          </a:p>
          <a:p>
            <a:endParaRPr lang="it-IT" dirty="0"/>
          </a:p>
          <a:p>
            <a:r>
              <a:rPr lang="it-IT" b="1" dirty="0" smtClean="0"/>
              <a:t>Perché la maggior parte degli abitanti del continente  africano non ha un passaporto o un visto che gli permetta di viaggiare in maniera sicura e legale! </a:t>
            </a:r>
            <a:endParaRPr lang="it-IT" b="1" dirty="0"/>
          </a:p>
        </p:txBody>
      </p:sp>
    </p:spTree>
    <p:extLst>
      <p:ext uri="{BB962C8B-B14F-4D97-AF65-F5344CB8AC3E}">
        <p14:creationId xmlns:p14="http://schemas.microsoft.com/office/powerpoint/2010/main" val="1492688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225413"/>
            <a:ext cx="8280920" cy="6971139"/>
          </a:xfrm>
          <a:prstGeom prst="rect">
            <a:avLst/>
          </a:prstGeom>
          <a:noFill/>
        </p:spPr>
        <p:txBody>
          <a:bodyPr wrap="square" rtlCol="0">
            <a:spAutoFit/>
          </a:bodyPr>
          <a:lstStyle/>
          <a:p>
            <a:pPr algn="ctr"/>
            <a:r>
              <a:rPr lang="it-IT" sz="2800" b="1" u="sng" dirty="0" smtClean="0">
                <a:solidFill>
                  <a:srgbClr val="C00000"/>
                </a:solidFill>
              </a:rPr>
              <a:t>NIGERIA</a:t>
            </a:r>
          </a:p>
          <a:p>
            <a:endParaRPr lang="it-IT" dirty="0"/>
          </a:p>
          <a:p>
            <a:r>
              <a:rPr lang="it-IT" sz="2200" dirty="0" smtClean="0"/>
              <a:t>70%            degli abitanti vive sotto la soglia di povertà</a:t>
            </a:r>
          </a:p>
          <a:p>
            <a:r>
              <a:rPr lang="it-IT" sz="2200" dirty="0" smtClean="0"/>
              <a:t>52               anni è l’aspettativa di vita</a:t>
            </a:r>
          </a:p>
          <a:p>
            <a:r>
              <a:rPr lang="it-IT" sz="2200" dirty="0" smtClean="0"/>
              <a:t>42%            non ha accesso all’acqua potabile</a:t>
            </a:r>
          </a:p>
          <a:p>
            <a:r>
              <a:rPr lang="it-IT" sz="2200" dirty="0" smtClean="0"/>
              <a:t>143x1000  è la mortalità infantile (sotto i 5 anni)</a:t>
            </a:r>
          </a:p>
          <a:p>
            <a:endParaRPr lang="it-IT" sz="2200" dirty="0"/>
          </a:p>
          <a:p>
            <a:r>
              <a:rPr lang="it-IT" sz="2200" dirty="0" smtClean="0"/>
              <a:t>Situazione interna:</a:t>
            </a:r>
          </a:p>
          <a:p>
            <a:pPr marL="742950" lvl="1" indent="-285750">
              <a:buFontTx/>
              <a:buChar char="-"/>
            </a:pPr>
            <a:r>
              <a:rPr lang="it-IT" sz="2200" dirty="0" smtClean="0"/>
              <a:t>Attentati terroristici guidati dal gruppo estremista islamico </a:t>
            </a:r>
            <a:r>
              <a:rPr lang="it-IT" sz="2200" b="1" dirty="0" err="1" smtClean="0">
                <a:solidFill>
                  <a:srgbClr val="C00000"/>
                </a:solidFill>
              </a:rPr>
              <a:t>Boko</a:t>
            </a:r>
            <a:r>
              <a:rPr lang="it-IT" sz="2200" b="1" dirty="0" smtClean="0">
                <a:solidFill>
                  <a:srgbClr val="C00000"/>
                </a:solidFill>
              </a:rPr>
              <a:t> </a:t>
            </a:r>
            <a:r>
              <a:rPr lang="it-IT" sz="2200" b="1" dirty="0" err="1" smtClean="0">
                <a:solidFill>
                  <a:srgbClr val="C00000"/>
                </a:solidFill>
              </a:rPr>
              <a:t>Haram</a:t>
            </a:r>
            <a:r>
              <a:rPr lang="it-IT" sz="2200" b="1" dirty="0" smtClean="0">
                <a:solidFill>
                  <a:srgbClr val="C00000"/>
                </a:solidFill>
              </a:rPr>
              <a:t> </a:t>
            </a:r>
            <a:r>
              <a:rPr lang="it-IT" sz="2200" i="1" dirty="0" smtClean="0"/>
              <a:t>(L’insegnamento occidentale è peccato) </a:t>
            </a:r>
          </a:p>
          <a:p>
            <a:pPr lvl="1"/>
            <a:r>
              <a:rPr lang="it-IT" sz="2200" i="1" dirty="0"/>
              <a:t> </a:t>
            </a:r>
            <a:r>
              <a:rPr lang="it-IT" sz="2200" i="1" dirty="0" smtClean="0"/>
              <a:t>    </a:t>
            </a:r>
            <a:r>
              <a:rPr lang="it-IT" sz="2200" dirty="0" smtClean="0"/>
              <a:t>Nord: Islam    Sud: Cristianesimo</a:t>
            </a:r>
          </a:p>
          <a:p>
            <a:pPr marL="742950" lvl="1" indent="-285750">
              <a:buFontTx/>
              <a:buChar char="-"/>
            </a:pPr>
            <a:r>
              <a:rPr lang="it-IT" sz="2200" dirty="0" smtClean="0"/>
              <a:t>Contrabbando petrolio (molte raffinerie illegali, petrolio rubato nel </a:t>
            </a:r>
            <a:r>
              <a:rPr lang="it-IT" sz="2200" dirty="0" smtClean="0">
                <a:solidFill>
                  <a:srgbClr val="0070C0"/>
                </a:solidFill>
              </a:rPr>
              <a:t>Delta del Niger</a:t>
            </a:r>
            <a:r>
              <a:rPr lang="it-IT" sz="2200" dirty="0" smtClean="0"/>
              <a:t>, diventata una delle zone più inquinate al mondo)</a:t>
            </a:r>
          </a:p>
          <a:p>
            <a:pPr marL="285750" indent="-285750">
              <a:buFontTx/>
              <a:buChar char="-"/>
            </a:pPr>
            <a:endParaRPr lang="it-IT" sz="2200" dirty="0" smtClean="0"/>
          </a:p>
          <a:p>
            <a:r>
              <a:rPr lang="it-IT" sz="2200" dirty="0" smtClean="0"/>
              <a:t>3 grandi contraddizioni:</a:t>
            </a:r>
          </a:p>
          <a:p>
            <a:pPr marL="742950" lvl="1" indent="-285750">
              <a:buFont typeface="Arial" panose="020B0604020202020204" pitchFamily="34" charset="0"/>
              <a:buChar char="•"/>
            </a:pPr>
            <a:r>
              <a:rPr lang="it-IT" sz="2200" dirty="0" smtClean="0"/>
              <a:t>La sua area petrolifera è una delle regioni più povere dell’Africa</a:t>
            </a:r>
          </a:p>
          <a:p>
            <a:pPr marL="742950" lvl="1" indent="-285750">
              <a:buFont typeface="Arial" panose="020B0604020202020204" pitchFamily="34" charset="0"/>
              <a:buChar char="•"/>
            </a:pPr>
            <a:r>
              <a:rPr lang="it-IT" sz="2200" dirty="0" smtClean="0"/>
              <a:t>Tensioni religiose usate come strumento di pressione politica</a:t>
            </a:r>
          </a:p>
          <a:p>
            <a:pPr marL="742950" lvl="1" indent="-285750">
              <a:buFont typeface="Arial" panose="020B0604020202020204" pitchFamily="34" charset="0"/>
              <a:buChar char="•"/>
            </a:pPr>
            <a:r>
              <a:rPr lang="it-IT" sz="2200" dirty="0" smtClean="0"/>
              <a:t>Estrema povertà periferie + criminalità</a:t>
            </a:r>
          </a:p>
          <a:p>
            <a:pPr marL="285750" indent="-285750">
              <a:lnSpc>
                <a:spcPct val="150000"/>
              </a:lnSpc>
              <a:buFont typeface="Arial" panose="020B0604020202020204" pitchFamily="34" charset="0"/>
              <a:buChar char="•"/>
            </a:pPr>
            <a:endParaRPr lang="it-IT" dirty="0" smtClean="0">
              <a:latin typeface="+mj-lt"/>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92696"/>
            <a:ext cx="2232248" cy="2022552"/>
          </a:xfrm>
          <a:prstGeom prst="rect">
            <a:avLst/>
          </a:prstGeom>
        </p:spPr>
      </p:pic>
      <p:pic>
        <p:nvPicPr>
          <p:cNvPr id="3074" name="Picture 2" descr="https://upload.wikimedia.org/wikipedia/commons/thumb/7/79/Map_of_River_Niger.svg/2000px-Map_of_River_Niger.s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814" t="25223"/>
          <a:stretch/>
        </p:blipFill>
        <p:spPr bwMode="auto">
          <a:xfrm>
            <a:off x="2519772" y="692696"/>
            <a:ext cx="3600400" cy="2953645"/>
          </a:xfrm>
          <a:prstGeom prst="rect">
            <a:avLst/>
          </a:prstGeom>
          <a:noFill/>
          <a:extLst>
            <a:ext uri="{909E8E84-426E-40DD-AFC4-6F175D3DCCD1}">
              <a14:hiddenFill xmlns:a14="http://schemas.microsoft.com/office/drawing/2010/main">
                <a:solidFill>
                  <a:srgbClr val="FFFFFF"/>
                </a:solidFill>
              </a14:hiddenFill>
            </a:ext>
          </a:extLst>
        </p:spPr>
      </p:pic>
      <p:sp>
        <p:nvSpPr>
          <p:cNvPr id="4" name="Ovale 3"/>
          <p:cNvSpPr/>
          <p:nvPr/>
        </p:nvSpPr>
        <p:spPr>
          <a:xfrm>
            <a:off x="4499992" y="2492896"/>
            <a:ext cx="1152128" cy="115344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388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074"/>
                                        </p:tgtEl>
                                      </p:cBhvr>
                                    </p:animEffect>
                                    <p:set>
                                      <p:cBhvr>
                                        <p:cTn id="22" dur="1" fill="hold">
                                          <p:stCondLst>
                                            <p:cond delay="499"/>
                                          </p:stCondLst>
                                        </p:cTn>
                                        <p:tgtEl>
                                          <p:spTgt spid="307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 calcmode="lin" valueType="num">
                                      <p:cBhvr additive="base">
                                        <p:cTn id="2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anim calcmode="lin" valueType="num">
                                      <p:cBhvr additive="base">
                                        <p:cTn id="31"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anim calcmode="lin" valueType="num">
                                      <p:cBhvr additive="base">
                                        <p:cTn id="35"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15" end="15"/>
                                            </p:txEl>
                                          </p:spTgt>
                                        </p:tgtEl>
                                        <p:attrNameLst>
                                          <p:attrName>style.visibility</p:attrName>
                                        </p:attrNameLst>
                                      </p:cBhvr>
                                      <p:to>
                                        <p:strVal val="visible"/>
                                      </p:to>
                                    </p:set>
                                    <p:anim calcmode="lin" valueType="num">
                                      <p:cBhvr additive="base">
                                        <p:cTn id="39"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4157" y="613718"/>
            <a:ext cx="4032448" cy="3477875"/>
          </a:xfrm>
          <a:prstGeom prst="rect">
            <a:avLst/>
          </a:prstGeom>
          <a:noFill/>
        </p:spPr>
        <p:txBody>
          <a:bodyPr wrap="square" rtlCol="0">
            <a:spAutoFit/>
          </a:bodyPr>
          <a:lstStyle/>
          <a:p>
            <a:r>
              <a:rPr lang="it-IT" sz="2000" b="1" dirty="0" smtClean="0"/>
              <a:t>(Nigeria, donna, 20 anni)</a:t>
            </a:r>
          </a:p>
          <a:p>
            <a:endParaRPr lang="it-IT" sz="2000" dirty="0"/>
          </a:p>
          <a:p>
            <a:pPr algn="just"/>
            <a:r>
              <a:rPr lang="it-IT" sz="2000" i="1" dirty="0" smtClean="0"/>
              <a:t>È iniziato tutto nel gennaio del 2012. E’ stato un vero disastro in Nigeria, hanno bombardato le strade, hanno ucciso molte persone, bambini e ragazze venivano rapiti. </a:t>
            </a:r>
            <a:r>
              <a:rPr lang="it-IT" sz="2000" i="1" dirty="0"/>
              <a:t> </a:t>
            </a:r>
            <a:r>
              <a:rPr lang="it-IT" sz="2000" i="1" dirty="0" smtClean="0"/>
              <a:t>A Kano ho iniziato a vedere i conflitti e gli uomini di </a:t>
            </a:r>
            <a:r>
              <a:rPr lang="it-IT" sz="2000" i="1" dirty="0" err="1" smtClean="0"/>
              <a:t>Boko</a:t>
            </a:r>
            <a:r>
              <a:rPr lang="it-IT" sz="2000" i="1" dirty="0" smtClean="0"/>
              <a:t> </a:t>
            </a:r>
            <a:r>
              <a:rPr lang="it-IT" sz="2000" i="1" dirty="0" err="1" smtClean="0"/>
              <a:t>Haram</a:t>
            </a:r>
            <a:r>
              <a:rPr lang="it-IT" sz="2000" i="1" dirty="0" smtClean="0"/>
              <a:t> che provocavano i cristiani, uccidevano, e tenevano le ragazze in ostaggio. </a:t>
            </a:r>
            <a:endParaRPr lang="it-IT" sz="2000" i="1" dirty="0"/>
          </a:p>
        </p:txBody>
      </p:sp>
      <p:pic>
        <p:nvPicPr>
          <p:cNvPr id="4098" name="Picture 2" descr="http://www.webdiocesi.chiesacattolica.it/cci_new/allegati/36311/cartinaNigeria_daAvveni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501" y="613718"/>
            <a:ext cx="3847285"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498282" y="4221088"/>
            <a:ext cx="8010084" cy="1631216"/>
          </a:xfrm>
          <a:prstGeom prst="rect">
            <a:avLst/>
          </a:prstGeom>
        </p:spPr>
        <p:txBody>
          <a:bodyPr wrap="square">
            <a:spAutoFit/>
          </a:bodyPr>
          <a:lstStyle/>
          <a:p>
            <a:pPr algn="just"/>
            <a:r>
              <a:rPr lang="it-IT" sz="2000" i="1" dirty="0"/>
              <a:t>Non le rilasciavano, uccidevano quelle povere innocenti. Ad un certo punto la crisi è arrivata molto vicino alla mia zona; rapimenti, molestie alle donne e i bombardamenti erano troppo vicini. A Kano ho visto quello che non avevo mai visto prima. Lì ho davvero  toccato con mano la rabbia dei musulmani nei confronti dei cristiani, lì nessuno era al sicuro.</a:t>
            </a:r>
          </a:p>
        </p:txBody>
      </p:sp>
    </p:spTree>
    <p:extLst>
      <p:ext uri="{BB962C8B-B14F-4D97-AF65-F5344CB8AC3E}">
        <p14:creationId xmlns:p14="http://schemas.microsoft.com/office/powerpoint/2010/main" val="29759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artina sirya.jpg"/>
          <p:cNvPicPr/>
          <p:nvPr/>
        </p:nvPicPr>
        <p:blipFill>
          <a:blip r:embed="rId2"/>
          <a:stretch>
            <a:fillRect/>
          </a:stretch>
        </p:blipFill>
        <p:spPr>
          <a:xfrm>
            <a:off x="662754" y="1484784"/>
            <a:ext cx="4048413" cy="2718668"/>
          </a:xfrm>
          <a:prstGeom prst="rect">
            <a:avLst/>
          </a:prstGeom>
          <a:ln>
            <a:noFill/>
          </a:ln>
          <a:effectLst>
            <a:outerShdw blurRad="292100" dist="139700" dir="2700000" algn="tl" rotWithShape="0">
              <a:srgbClr val="333333">
                <a:alpha val="65000"/>
              </a:srgbClr>
            </a:outerShdw>
          </a:effectLst>
        </p:spPr>
      </p:pic>
      <p:sp>
        <p:nvSpPr>
          <p:cNvPr id="5" name="Rettangolo 4"/>
          <p:cNvSpPr/>
          <p:nvPr/>
        </p:nvSpPr>
        <p:spPr>
          <a:xfrm>
            <a:off x="2221457" y="217794"/>
            <a:ext cx="4701095" cy="923330"/>
          </a:xfrm>
          <a:prstGeom prst="rect">
            <a:avLst/>
          </a:prstGeom>
          <a:noFill/>
        </p:spPr>
        <p:txBody>
          <a:bodyPr wrap="non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32000">
                      <a:schemeClr val="accent2">
                        <a:lumMod val="75000"/>
                      </a:schemeClr>
                    </a:gs>
                    <a:gs pos="55000">
                      <a:schemeClr val="accent1">
                        <a:tint val="52000"/>
                        <a:satMod val="300000"/>
                      </a:schemeClr>
                    </a:gs>
                    <a:gs pos="73000">
                      <a:schemeClr val="accent1">
                        <a:shade val="20000"/>
                        <a:satMod val="300000"/>
                      </a:schemeClr>
                    </a:gs>
                    <a:gs pos="89000">
                      <a:schemeClr val="accent1">
                        <a:tint val="52000"/>
                        <a:satMod val="300000"/>
                      </a:schemeClr>
                    </a:gs>
                    <a:gs pos="100000">
                      <a:schemeClr val="accent1">
                        <a:tint val="40000"/>
                        <a:satMod val="250000"/>
                      </a:schemeClr>
                    </a:gs>
                  </a:gsLst>
                  <a:lin ang="5400000" scaled="0"/>
                </a:gradFill>
                <a:effectLst/>
              </a:rPr>
              <a:t>il caso  </a:t>
            </a:r>
            <a:r>
              <a:rPr lang="it-IT" sz="5400" b="1" dirty="0" smtClean="0">
                <a:ln w="10541" cmpd="sng">
                  <a:solidFill>
                    <a:schemeClr val="accent1">
                      <a:shade val="88000"/>
                      <a:satMod val="110000"/>
                    </a:schemeClr>
                  </a:solidFill>
                  <a:prstDash val="solid"/>
                </a:ln>
                <a:gradFill>
                  <a:gsLst>
                    <a:gs pos="32000">
                      <a:schemeClr val="accent2">
                        <a:lumMod val="75000"/>
                      </a:schemeClr>
                    </a:gs>
                    <a:gs pos="55000">
                      <a:schemeClr val="accent1">
                        <a:tint val="52000"/>
                        <a:satMod val="300000"/>
                      </a:schemeClr>
                    </a:gs>
                    <a:gs pos="73000">
                      <a:schemeClr val="accent1">
                        <a:shade val="20000"/>
                        <a:satMod val="300000"/>
                      </a:schemeClr>
                    </a:gs>
                    <a:gs pos="89000">
                      <a:schemeClr val="accent1">
                        <a:tint val="52000"/>
                        <a:satMod val="300000"/>
                      </a:schemeClr>
                    </a:gs>
                    <a:gs pos="100000">
                      <a:schemeClr val="accent1">
                        <a:tint val="40000"/>
                        <a:satMod val="250000"/>
                      </a:schemeClr>
                    </a:gs>
                  </a:gsLst>
                  <a:lin ang="5400000" scaled="0"/>
                </a:gradFill>
              </a:rPr>
              <a:t>SIR</a:t>
            </a:r>
            <a:r>
              <a:rPr lang="it-IT" sz="5400" b="1" cap="none" spc="0" dirty="0" smtClean="0">
                <a:ln w="10541" cmpd="sng">
                  <a:solidFill>
                    <a:schemeClr val="accent1">
                      <a:shade val="88000"/>
                      <a:satMod val="110000"/>
                    </a:schemeClr>
                  </a:solidFill>
                  <a:prstDash val="solid"/>
                </a:ln>
                <a:gradFill>
                  <a:gsLst>
                    <a:gs pos="32000">
                      <a:schemeClr val="accent2">
                        <a:lumMod val="75000"/>
                      </a:schemeClr>
                    </a:gs>
                    <a:gs pos="55000">
                      <a:schemeClr val="accent1">
                        <a:tint val="52000"/>
                        <a:satMod val="300000"/>
                      </a:schemeClr>
                    </a:gs>
                    <a:gs pos="73000">
                      <a:schemeClr val="accent1">
                        <a:shade val="20000"/>
                        <a:satMod val="300000"/>
                      </a:schemeClr>
                    </a:gs>
                    <a:gs pos="89000">
                      <a:schemeClr val="accent1">
                        <a:tint val="52000"/>
                        <a:satMod val="300000"/>
                      </a:schemeClr>
                    </a:gs>
                    <a:gs pos="100000">
                      <a:schemeClr val="accent1">
                        <a:tint val="40000"/>
                        <a:satMod val="250000"/>
                      </a:schemeClr>
                    </a:gs>
                  </a:gsLst>
                  <a:lin ang="5400000" scaled="0"/>
                </a:gradFill>
                <a:effectLst/>
              </a:rPr>
              <a:t>IANO</a:t>
            </a:r>
            <a:endParaRPr lang="it-IT" sz="5400" b="1" cap="none" spc="0" dirty="0">
              <a:ln w="10541" cmpd="sng">
                <a:solidFill>
                  <a:schemeClr val="accent1">
                    <a:shade val="88000"/>
                    <a:satMod val="110000"/>
                  </a:schemeClr>
                </a:solidFill>
                <a:prstDash val="solid"/>
              </a:ln>
              <a:gradFill>
                <a:gsLst>
                  <a:gs pos="32000">
                    <a:schemeClr val="accent2">
                      <a:lumMod val="75000"/>
                    </a:schemeClr>
                  </a:gs>
                  <a:gs pos="55000">
                    <a:schemeClr val="accent1">
                      <a:tint val="52000"/>
                      <a:satMod val="300000"/>
                    </a:schemeClr>
                  </a:gs>
                  <a:gs pos="73000">
                    <a:schemeClr val="accent1">
                      <a:shade val="20000"/>
                      <a:satMod val="300000"/>
                    </a:schemeClr>
                  </a:gs>
                  <a:gs pos="89000">
                    <a:schemeClr val="accent1">
                      <a:tint val="52000"/>
                      <a:satMod val="300000"/>
                    </a:schemeClr>
                  </a:gs>
                  <a:gs pos="100000">
                    <a:schemeClr val="accent1">
                      <a:tint val="40000"/>
                      <a:satMod val="250000"/>
                    </a:schemeClr>
                  </a:gs>
                </a:gsLst>
                <a:lin ang="5400000" scaled="0"/>
              </a:gradFill>
              <a:effectLst/>
            </a:endParaRPr>
          </a:p>
        </p:txBody>
      </p:sp>
      <p:sp>
        <p:nvSpPr>
          <p:cNvPr id="6" name="Rettangolo 5"/>
          <p:cNvSpPr/>
          <p:nvPr/>
        </p:nvSpPr>
        <p:spPr>
          <a:xfrm>
            <a:off x="5141702" y="1484784"/>
            <a:ext cx="3813597" cy="3170099"/>
          </a:xfrm>
          <a:prstGeom prst="rect">
            <a:avLst/>
          </a:prstGeom>
        </p:spPr>
        <p:txBody>
          <a:bodyPr wrap="square">
            <a:spAutoFit/>
          </a:bodyPr>
          <a:lstStyle/>
          <a:p>
            <a:r>
              <a:rPr lang="it-IT" sz="2000" dirty="0"/>
              <a:t>Il brutale conflitto in Syria ha devastato il paese, con circa </a:t>
            </a:r>
            <a:r>
              <a:rPr lang="it-IT" sz="2000" dirty="0">
                <a:solidFill>
                  <a:srgbClr val="C00000"/>
                </a:solidFill>
              </a:rPr>
              <a:t> </a:t>
            </a:r>
            <a:r>
              <a:rPr lang="it-IT" sz="2000" b="1" dirty="0">
                <a:solidFill>
                  <a:srgbClr val="C00000"/>
                </a:solidFill>
              </a:rPr>
              <a:t>220 mila morti</a:t>
            </a:r>
            <a:r>
              <a:rPr lang="it-IT" sz="2000" dirty="0"/>
              <a:t> dal </a:t>
            </a:r>
            <a:r>
              <a:rPr lang="it-IT" sz="2000" dirty="0" smtClean="0"/>
              <a:t>2011 </a:t>
            </a:r>
            <a:r>
              <a:rPr lang="it-IT" sz="2000" dirty="0" smtClean="0">
                <a:solidFill>
                  <a:srgbClr val="C00000"/>
                </a:solidFill>
              </a:rPr>
              <a:t>(66 mila civili) </a:t>
            </a:r>
            <a:r>
              <a:rPr lang="it-IT" sz="2000" dirty="0"/>
              <a:t>e </a:t>
            </a:r>
            <a:r>
              <a:rPr lang="it-IT" sz="2000" b="1" dirty="0" smtClean="0"/>
              <a:t>7,6 </a:t>
            </a:r>
            <a:r>
              <a:rPr lang="it-IT" sz="2000" b="1" dirty="0"/>
              <a:t>milioni di persone in fuga</a:t>
            </a:r>
            <a:r>
              <a:rPr lang="it-IT" sz="2000" dirty="0"/>
              <a:t> </a:t>
            </a:r>
            <a:r>
              <a:rPr lang="it-IT" sz="2000" b="1" dirty="0"/>
              <a:t>dalle loro case</a:t>
            </a:r>
            <a:r>
              <a:rPr lang="it-IT" sz="2000" dirty="0"/>
              <a:t> (rapporto internazionale 2015). </a:t>
            </a:r>
          </a:p>
          <a:p>
            <a:endParaRPr lang="it-IT" sz="2000" dirty="0" smtClean="0"/>
          </a:p>
          <a:p>
            <a:pPr algn="ctr"/>
            <a:r>
              <a:rPr lang="it-IT" sz="2000" b="1" dirty="0" smtClean="0">
                <a:solidFill>
                  <a:srgbClr val="C00000"/>
                </a:solidFill>
              </a:rPr>
              <a:t>PIÙ </a:t>
            </a:r>
            <a:r>
              <a:rPr lang="it-IT" sz="2000" b="1" dirty="0">
                <a:solidFill>
                  <a:srgbClr val="C00000"/>
                </a:solidFill>
              </a:rPr>
              <a:t>DI UN TERZO DELLA POPOLAZIONE SIRIANA È STATA SFOLLATA. </a:t>
            </a:r>
          </a:p>
        </p:txBody>
      </p:sp>
      <p:sp>
        <p:nvSpPr>
          <p:cNvPr id="7" name="Rettangolo 6"/>
          <p:cNvSpPr/>
          <p:nvPr/>
        </p:nvSpPr>
        <p:spPr>
          <a:xfrm>
            <a:off x="184110" y="4797152"/>
            <a:ext cx="8775787" cy="1754326"/>
          </a:xfrm>
          <a:prstGeom prst="rect">
            <a:avLst/>
          </a:prstGeom>
        </p:spPr>
        <p:txBody>
          <a:bodyPr wrap="square">
            <a:spAutoFit/>
          </a:bodyPr>
          <a:lstStyle/>
          <a:p>
            <a:r>
              <a:rPr lang="it-IT" dirty="0" smtClean="0"/>
              <a:t>Il maggior </a:t>
            </a:r>
            <a:r>
              <a:rPr lang="it-IT" dirty="0"/>
              <a:t>numero di rifugiati si trova in </a:t>
            </a:r>
            <a:endParaRPr lang="it-IT" dirty="0" smtClean="0"/>
          </a:p>
          <a:p>
            <a:pPr marL="285750" indent="-285750">
              <a:buFont typeface="Arial" panose="020B0604020202020204" pitchFamily="34" charset="0"/>
              <a:buChar char="•"/>
            </a:pPr>
            <a:r>
              <a:rPr lang="it-IT" dirty="0" smtClean="0"/>
              <a:t>Turchia </a:t>
            </a:r>
            <a:r>
              <a:rPr lang="it-IT" dirty="0"/>
              <a:t>(1.560.000 persone) </a:t>
            </a:r>
            <a:endParaRPr lang="it-IT" dirty="0" smtClean="0"/>
          </a:p>
          <a:p>
            <a:pPr marL="285750" indent="-285750">
              <a:buFont typeface="Arial" panose="020B0604020202020204" pitchFamily="34" charset="0"/>
              <a:buChar char="•"/>
            </a:pPr>
            <a:r>
              <a:rPr lang="it-IT" dirty="0" smtClean="0"/>
              <a:t>Libano </a:t>
            </a:r>
            <a:r>
              <a:rPr lang="it-IT" dirty="0"/>
              <a:t>(1.150.000). </a:t>
            </a:r>
            <a:endParaRPr lang="it-IT" dirty="0" smtClean="0"/>
          </a:p>
          <a:p>
            <a:pPr marL="285750" indent="-285750">
              <a:buFont typeface="Arial" panose="020B0604020202020204" pitchFamily="34" charset="0"/>
              <a:buChar char="•"/>
            </a:pPr>
            <a:r>
              <a:rPr lang="it-IT" dirty="0" smtClean="0"/>
              <a:t>Giordania </a:t>
            </a:r>
            <a:r>
              <a:rPr lang="it-IT" dirty="0"/>
              <a:t>(623.000) </a:t>
            </a:r>
            <a:r>
              <a:rPr lang="it-IT" dirty="0" smtClean="0"/>
              <a:t>il </a:t>
            </a:r>
            <a:r>
              <a:rPr lang="it-IT" dirty="0"/>
              <a:t>campo profughi è divenuto </a:t>
            </a:r>
            <a:r>
              <a:rPr lang="it-IT" dirty="0" smtClean="0"/>
              <a:t>la </a:t>
            </a:r>
            <a:r>
              <a:rPr lang="it-IT" dirty="0"/>
              <a:t>quarta città più popolosa del paese </a:t>
            </a:r>
          </a:p>
          <a:p>
            <a:pPr marL="285750" indent="-285750">
              <a:buFont typeface="Arial" panose="020B0604020202020204" pitchFamily="34" charset="0"/>
              <a:buChar char="•"/>
            </a:pPr>
            <a:r>
              <a:rPr lang="it-IT" dirty="0" smtClean="0"/>
              <a:t>Iraq </a:t>
            </a:r>
            <a:r>
              <a:rPr lang="it-IT" dirty="0"/>
              <a:t>(235.000) meta soprattutto dei curdi </a:t>
            </a:r>
            <a:r>
              <a:rPr lang="it-IT" dirty="0" smtClean="0"/>
              <a:t>siriani. </a:t>
            </a:r>
            <a:endParaRPr lang="it-IT" dirty="0"/>
          </a:p>
          <a:p>
            <a:pPr marL="285750" indent="-285750">
              <a:buFont typeface="Arial" panose="020B0604020202020204" pitchFamily="34" charset="0"/>
              <a:buChar char="•"/>
            </a:pPr>
            <a:r>
              <a:rPr lang="it-IT" dirty="0" smtClean="0"/>
              <a:t>Egitto</a:t>
            </a:r>
            <a:r>
              <a:rPr lang="it-IT" dirty="0"/>
              <a:t>, con 138.000 rifugiati. </a:t>
            </a:r>
          </a:p>
        </p:txBody>
      </p:sp>
    </p:spTree>
    <p:extLst>
      <p:ext uri="{BB962C8B-B14F-4D97-AF65-F5344CB8AC3E}">
        <p14:creationId xmlns:p14="http://schemas.microsoft.com/office/powerpoint/2010/main" val="179659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970838" y="764704"/>
            <a:ext cx="6819054" cy="4124206"/>
          </a:xfrm>
          <a:prstGeom prst="rect">
            <a:avLst/>
          </a:prstGeom>
        </p:spPr>
        <p:txBody>
          <a:bodyPr wrap="square">
            <a:spAutoFit/>
          </a:bodyPr>
          <a:lstStyle/>
          <a:p>
            <a:pPr marL="285750" indent="-285750" algn="just">
              <a:buFont typeface="Arial" panose="020B0604020202020204" pitchFamily="34" charset="0"/>
              <a:buChar char="•"/>
            </a:pPr>
            <a:r>
              <a:rPr lang="it-IT" sz="2000" dirty="0" smtClean="0"/>
              <a:t>1970: sale </a:t>
            </a:r>
            <a:r>
              <a:rPr lang="it-IT" sz="2000" dirty="0"/>
              <a:t>sulla poltrona di capo dello stato </a:t>
            </a:r>
            <a:r>
              <a:rPr lang="it-IT" sz="2000" dirty="0" err="1"/>
              <a:t>Hafiz</a:t>
            </a:r>
            <a:r>
              <a:rPr lang="it-IT" sz="2000" dirty="0"/>
              <a:t> </a:t>
            </a:r>
            <a:r>
              <a:rPr lang="it-IT" sz="2000" dirty="0" smtClean="0"/>
              <a:t>al-</a:t>
            </a:r>
            <a:r>
              <a:rPr lang="it-IT" sz="2000" dirty="0" err="1" smtClean="0"/>
              <a:t>Assad</a:t>
            </a:r>
            <a:r>
              <a:rPr lang="it-IT" sz="2000" dirty="0" smtClean="0"/>
              <a:t> (</a:t>
            </a:r>
            <a:r>
              <a:rPr lang="it-IT" sz="2000" dirty="0"/>
              <a:t>g</a:t>
            </a:r>
            <a:r>
              <a:rPr lang="it-IT" sz="2000" dirty="0" smtClean="0"/>
              <a:t>overnerà </a:t>
            </a:r>
            <a:r>
              <a:rPr lang="it-IT" sz="2000" dirty="0"/>
              <a:t>per 30 anni, con mano durissima, reprimendo ogni forma di </a:t>
            </a:r>
            <a:r>
              <a:rPr lang="it-IT" sz="2000" dirty="0" smtClean="0"/>
              <a:t>opposizione). La </a:t>
            </a:r>
            <a:r>
              <a:rPr lang="it-IT" sz="2000" dirty="0"/>
              <a:t>sua famiglia </a:t>
            </a:r>
            <a:r>
              <a:rPr lang="it-IT" sz="2000" dirty="0">
                <a:solidFill>
                  <a:srgbClr val="0070C0"/>
                </a:solidFill>
              </a:rPr>
              <a:t>fa parte della minoranza </a:t>
            </a:r>
            <a:r>
              <a:rPr lang="it-IT" sz="2000" b="1" dirty="0">
                <a:solidFill>
                  <a:srgbClr val="0070C0"/>
                </a:solidFill>
              </a:rPr>
              <a:t>SCIITA</a:t>
            </a:r>
            <a:r>
              <a:rPr lang="it-IT" sz="2000" dirty="0">
                <a:solidFill>
                  <a:srgbClr val="0070C0"/>
                </a:solidFill>
              </a:rPr>
              <a:t> in un paese che è a maggioranza sunnita </a:t>
            </a:r>
            <a:r>
              <a:rPr lang="it-IT" sz="2000" dirty="0"/>
              <a:t>(3/4 della popolazione) e in parte curdo. </a:t>
            </a:r>
            <a:endParaRPr lang="it-IT" sz="2000" dirty="0" smtClean="0"/>
          </a:p>
          <a:p>
            <a:pPr algn="just"/>
            <a:endParaRPr lang="it-IT" sz="2000" dirty="0" smtClean="0"/>
          </a:p>
          <a:p>
            <a:pPr marL="342900" indent="-342900" algn="just">
              <a:lnSpc>
                <a:spcPct val="150000"/>
              </a:lnSpc>
              <a:buFont typeface="Arial" panose="020B0604020202020204" pitchFamily="34" charset="0"/>
              <a:buChar char="•"/>
            </a:pPr>
            <a:r>
              <a:rPr lang="it-IT" sz="2000" dirty="0" smtClean="0"/>
              <a:t>2000: </a:t>
            </a:r>
            <a:r>
              <a:rPr lang="it-IT" sz="2000" dirty="0" err="1" smtClean="0"/>
              <a:t>Hafiz</a:t>
            </a:r>
            <a:r>
              <a:rPr lang="it-IT" sz="2000" dirty="0" smtClean="0"/>
              <a:t> </a:t>
            </a:r>
            <a:r>
              <a:rPr lang="it-IT" sz="2000" dirty="0"/>
              <a:t>muore e gli succede il figlio </a:t>
            </a:r>
            <a:r>
              <a:rPr lang="it-IT" sz="2000" b="1" dirty="0" err="1"/>
              <a:t>Bashar</a:t>
            </a:r>
            <a:r>
              <a:rPr lang="it-IT" sz="2000" b="1" dirty="0"/>
              <a:t> </a:t>
            </a:r>
            <a:r>
              <a:rPr lang="it-IT" sz="2000" b="1" dirty="0" smtClean="0"/>
              <a:t>al-</a:t>
            </a:r>
            <a:r>
              <a:rPr lang="it-IT" sz="2000" b="1" dirty="0" err="1" smtClean="0"/>
              <a:t>Assad</a:t>
            </a:r>
            <a:r>
              <a:rPr lang="it-IT" sz="2000" dirty="0" smtClean="0"/>
              <a:t>;</a:t>
            </a:r>
          </a:p>
          <a:p>
            <a:pPr algn="just"/>
            <a:endParaRPr lang="it-IT" sz="2000" dirty="0"/>
          </a:p>
          <a:p>
            <a:pPr marL="285750" indent="-285750" algn="just">
              <a:buFont typeface="Arial" panose="020B0604020202020204" pitchFamily="34" charset="0"/>
              <a:buChar char="•"/>
            </a:pPr>
            <a:r>
              <a:rPr lang="it-IT" sz="2000" dirty="0" smtClean="0"/>
              <a:t>MARZO</a:t>
            </a:r>
            <a:r>
              <a:rPr lang="it-IT" sz="2000" b="1" dirty="0" smtClean="0">
                <a:solidFill>
                  <a:schemeClr val="accent2"/>
                </a:solidFill>
              </a:rPr>
              <a:t> </a:t>
            </a:r>
            <a:r>
              <a:rPr lang="it-IT" b="1" dirty="0" smtClean="0">
                <a:solidFill>
                  <a:schemeClr val="accent2"/>
                </a:solidFill>
              </a:rPr>
              <a:t>2011</a:t>
            </a:r>
            <a:r>
              <a:rPr lang="it-IT" dirty="0" smtClean="0"/>
              <a:t>: NELL’ENTUSIASMO DELLE RIVOLTE DELLA PRIMAVERA ARABA, SI INIZIANO A DIFFONDERE DELLE </a:t>
            </a:r>
            <a:r>
              <a:rPr lang="it-IT" b="1" dirty="0" smtClean="0">
                <a:solidFill>
                  <a:schemeClr val="accent2"/>
                </a:solidFill>
              </a:rPr>
              <a:t>PRIME MANIFESTAZIONI PACIFICHE CONTRO IL REGIME </a:t>
            </a:r>
            <a:r>
              <a:rPr lang="it-IT" dirty="0" smtClean="0"/>
              <a:t>DI ASSAD. CHIEDONO UNA MAGGIORE LIBERTÀ E UNA DISTRIBUZIONE PIÙ EQUA DELLA RICCHEZZA. </a:t>
            </a:r>
            <a:endParaRPr lang="it-IT" dirty="0"/>
          </a:p>
        </p:txBody>
      </p:sp>
      <p:sp>
        <p:nvSpPr>
          <p:cNvPr id="4" name="Freccia in giù 3"/>
          <p:cNvSpPr/>
          <p:nvPr/>
        </p:nvSpPr>
        <p:spPr>
          <a:xfrm>
            <a:off x="5386014" y="4869160"/>
            <a:ext cx="108012" cy="68262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3010392" y="5733256"/>
            <a:ext cx="4986300" cy="646331"/>
          </a:xfrm>
          <a:prstGeom prst="rect">
            <a:avLst/>
          </a:prstGeom>
        </p:spPr>
        <p:txBody>
          <a:bodyPr wrap="square">
            <a:spAutoFit/>
          </a:bodyPr>
          <a:lstStyle/>
          <a:p>
            <a:pPr algn="ctr"/>
            <a:r>
              <a:rPr lang="it-IT" dirty="0" smtClean="0"/>
              <a:t>LA REPRESSIONE È IMMEDIATA E SUBITO CI SONO CENTINAIA DI MORTI E MIGLIAIA DI ARRESTI.</a:t>
            </a:r>
            <a:endParaRPr lang="it-IT" dirty="0"/>
          </a:p>
        </p:txBody>
      </p:sp>
      <p:pic>
        <p:nvPicPr>
          <p:cNvPr id="6" name="Picture 2" descr="Bashar al-Assad (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330430"/>
            <a:ext cx="1368152" cy="226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83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332656"/>
            <a:ext cx="7992888" cy="2246769"/>
          </a:xfrm>
          <a:prstGeom prst="rect">
            <a:avLst/>
          </a:prstGeom>
          <a:ln>
            <a:solidFill>
              <a:srgbClr val="00B050"/>
            </a:solidFill>
          </a:ln>
        </p:spPr>
        <p:txBody>
          <a:bodyPr wrap="square">
            <a:spAutoFit/>
          </a:bodyPr>
          <a:lstStyle/>
          <a:p>
            <a:r>
              <a:rPr lang="it-IT" sz="2000" dirty="0"/>
              <a:t>(Siria, uomo di 22 anni</a:t>
            </a:r>
            <a:r>
              <a:rPr lang="it-IT" sz="2000" dirty="0" smtClean="0"/>
              <a:t>)</a:t>
            </a:r>
          </a:p>
          <a:p>
            <a:endParaRPr lang="it-IT" sz="2000" dirty="0"/>
          </a:p>
          <a:p>
            <a:pPr algn="just"/>
            <a:r>
              <a:rPr lang="it-IT" sz="2000" dirty="0"/>
              <a:t>-Tutti i civili iniziarono a scendere in piazza contro il regime. L’esercito sin dall’inizio ha tentato di reprimere le manifestazioni, avevano l’ordine di sparare sulla folla, di uccidere, arrestare e torturare. La gente però non si è lasciata intimorire ed ha continuato a manifestare, io credo che nessuno in realtà immaginava cosa sarebbe potuto accadere</a:t>
            </a:r>
            <a:r>
              <a:rPr lang="it-IT" sz="2000" dirty="0" smtClean="0"/>
              <a:t>.</a:t>
            </a:r>
            <a:endParaRPr lang="it-IT" sz="2000" dirty="0"/>
          </a:p>
        </p:txBody>
      </p:sp>
      <p:graphicFrame>
        <p:nvGraphicFramePr>
          <p:cNvPr id="5" name="Diagramma 4"/>
          <p:cNvGraphicFramePr/>
          <p:nvPr>
            <p:extLst>
              <p:ext uri="{D42A27DB-BD31-4B8C-83A1-F6EECF244321}">
                <p14:modId xmlns:p14="http://schemas.microsoft.com/office/powerpoint/2010/main" val="905617518"/>
              </p:ext>
            </p:extLst>
          </p:nvPr>
        </p:nvGraphicFramePr>
        <p:xfrm>
          <a:off x="611560" y="548680"/>
          <a:ext cx="7848872"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reccia a destra 5"/>
          <p:cNvSpPr/>
          <p:nvPr/>
        </p:nvSpPr>
        <p:spPr>
          <a:xfrm>
            <a:off x="2771800" y="3284984"/>
            <a:ext cx="792088" cy="2880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7" name="Freccia a destra 6"/>
          <p:cNvSpPr/>
          <p:nvPr/>
        </p:nvSpPr>
        <p:spPr>
          <a:xfrm>
            <a:off x="5580112" y="3284984"/>
            <a:ext cx="792088" cy="2880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8" name="Rettangolo 7"/>
          <p:cNvSpPr/>
          <p:nvPr/>
        </p:nvSpPr>
        <p:spPr>
          <a:xfrm>
            <a:off x="632132" y="4570096"/>
            <a:ext cx="3528392" cy="1631216"/>
          </a:xfrm>
          <a:prstGeom prst="rect">
            <a:avLst/>
          </a:prstGeom>
        </p:spPr>
        <p:txBody>
          <a:bodyPr wrap="square">
            <a:spAutoFit/>
          </a:bodyPr>
          <a:lstStyle/>
          <a:p>
            <a:r>
              <a:rPr lang="it-IT" sz="2000" dirty="0"/>
              <a:t>Dal 2011 in Siria si continua a combattere e non sembra emergere un probabile vincitore ne una soluzione a breve </a:t>
            </a:r>
            <a:r>
              <a:rPr lang="it-IT" sz="2000" dirty="0" smtClean="0"/>
              <a:t>termine.</a:t>
            </a:r>
            <a:endParaRPr lang="it-IT" sz="2000" dirty="0"/>
          </a:p>
        </p:txBody>
      </p:sp>
      <p:pic>
        <p:nvPicPr>
          <p:cNvPr id="10" name="Immagine 9"/>
          <p:cNvPicPr>
            <a:picLocks noChangeAspect="1"/>
          </p:cNvPicPr>
          <p:nvPr/>
        </p:nvPicPr>
        <p:blipFill rotWithShape="1">
          <a:blip r:embed="rId7">
            <a:extLst>
              <a:ext uri="{28A0092B-C50C-407E-A947-70E740481C1C}">
                <a14:useLocalDpi xmlns:a14="http://schemas.microsoft.com/office/drawing/2010/main" val="0"/>
              </a:ext>
            </a:extLst>
          </a:blip>
          <a:srcRect l="4665" r="9218"/>
          <a:stretch/>
        </p:blipFill>
        <p:spPr>
          <a:xfrm>
            <a:off x="4608004" y="3940552"/>
            <a:ext cx="4428492" cy="28903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484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836712"/>
            <a:ext cx="7848872" cy="1323439"/>
          </a:xfrm>
          <a:prstGeom prst="rect">
            <a:avLst/>
          </a:prstGeom>
        </p:spPr>
        <p:txBody>
          <a:bodyPr wrap="square">
            <a:spAutoFit/>
          </a:bodyPr>
          <a:lstStyle/>
          <a:p>
            <a:pPr algn="just"/>
            <a:r>
              <a:rPr lang="it-IT" sz="2000" b="1" dirty="0">
                <a:solidFill>
                  <a:srgbClr val="00B050"/>
                </a:solidFill>
              </a:rPr>
              <a:t>Lo schieramento che si oppone al regime di </a:t>
            </a:r>
            <a:r>
              <a:rPr lang="it-IT" sz="2000" b="1" dirty="0" err="1">
                <a:solidFill>
                  <a:srgbClr val="00B050"/>
                </a:solidFill>
              </a:rPr>
              <a:t>Assad</a:t>
            </a:r>
            <a:r>
              <a:rPr lang="it-IT" sz="2000" b="1" dirty="0">
                <a:solidFill>
                  <a:srgbClr val="00B050"/>
                </a:solidFill>
              </a:rPr>
              <a:t> </a:t>
            </a:r>
            <a:r>
              <a:rPr lang="it-IT" sz="2000" dirty="0"/>
              <a:t>è difficile da decifrare nella sua composizione e </a:t>
            </a:r>
            <a:r>
              <a:rPr lang="it-IT" sz="2000" b="1" dirty="0">
                <a:solidFill>
                  <a:srgbClr val="00B050"/>
                </a:solidFill>
              </a:rPr>
              <a:t>sempre più ostaggio di gruppi integralisti </a:t>
            </a:r>
            <a:r>
              <a:rPr lang="it-IT" sz="2000" dirty="0"/>
              <a:t>che niente hanno a che vedere con i principi di libertà e giustizia che avevano ispirato inizialmente la rivoluzione popolare siriana.</a:t>
            </a:r>
          </a:p>
        </p:txBody>
      </p:sp>
      <p:sp>
        <p:nvSpPr>
          <p:cNvPr id="3" name="Rettangolo 2"/>
          <p:cNvSpPr/>
          <p:nvPr/>
        </p:nvSpPr>
        <p:spPr>
          <a:xfrm>
            <a:off x="2671243" y="116632"/>
            <a:ext cx="329128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600" b="1" dirty="0" smtClean="0">
                <a:ln w="11430">
                  <a:solidFill>
                    <a:schemeClr val="tx2"/>
                  </a:solidFill>
                </a:ln>
                <a:solidFill>
                  <a:srgbClr val="00B050"/>
                </a:solidFill>
                <a:effectLst>
                  <a:outerShdw blurRad="50800" dist="39000" dir="5460000" algn="tl">
                    <a:srgbClr val="000000">
                      <a:alpha val="25000"/>
                    </a:srgbClr>
                  </a:outerShdw>
                </a:effectLst>
              </a:rPr>
              <a:t>Gli</a:t>
            </a:r>
            <a:r>
              <a:rPr lang="it-IT"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25000"/>
                    </a:srgbClr>
                  </a:outerShdw>
                </a:effectLst>
              </a:rPr>
              <a:t> </a:t>
            </a:r>
            <a:r>
              <a:rPr lang="it-IT" sz="3600" b="1" dirty="0" smtClean="0">
                <a:ln w="11430">
                  <a:solidFill>
                    <a:schemeClr val="tx2"/>
                  </a:solidFill>
                </a:ln>
                <a:solidFill>
                  <a:srgbClr val="00B050"/>
                </a:solidFill>
                <a:effectLst>
                  <a:outerShdw blurRad="50800" dist="39000" dir="5460000" algn="tl">
                    <a:srgbClr val="000000">
                      <a:alpha val="25000"/>
                    </a:srgbClr>
                  </a:outerShdw>
                </a:effectLst>
              </a:rPr>
              <a:t>schieramenti</a:t>
            </a:r>
            <a:endParaRPr lang="it-IT" sz="3600" b="1" cap="none" spc="0" dirty="0">
              <a:ln w="11430">
                <a:solidFill>
                  <a:schemeClr val="tx2"/>
                </a:solidFill>
              </a:ln>
              <a:solidFill>
                <a:srgbClr val="00B050"/>
              </a:solidFill>
              <a:effectLst>
                <a:outerShdw blurRad="50800" dist="39000" dir="5460000" algn="tl">
                  <a:srgbClr val="000000">
                    <a:alpha val="25000"/>
                  </a:srgbClr>
                </a:outerShdw>
              </a:effectLst>
            </a:endParaRPr>
          </a:p>
        </p:txBody>
      </p:sp>
      <p:pic>
        <p:nvPicPr>
          <p:cNvPr id="4" name="Immagine 3" descr="fazioni in guerra in syria.jpg"/>
          <p:cNvPicPr/>
          <p:nvPr/>
        </p:nvPicPr>
        <p:blipFill>
          <a:blip r:embed="rId2"/>
          <a:stretch>
            <a:fillRect/>
          </a:stretch>
        </p:blipFill>
        <p:spPr>
          <a:xfrm>
            <a:off x="2011690" y="2348880"/>
            <a:ext cx="4936574" cy="3116173"/>
          </a:xfrm>
          <a:prstGeom prst="rect">
            <a:avLst/>
          </a:prstGeom>
          <a:ln>
            <a:noFill/>
          </a:ln>
          <a:effectLst>
            <a:outerShdw blurRad="190500" algn="tl" rotWithShape="0">
              <a:srgbClr val="000000">
                <a:alpha val="70000"/>
              </a:srgbClr>
            </a:outerShdw>
          </a:effectLst>
        </p:spPr>
      </p:pic>
      <p:sp>
        <p:nvSpPr>
          <p:cNvPr id="5" name="Rettangolo 4"/>
          <p:cNvSpPr/>
          <p:nvPr/>
        </p:nvSpPr>
        <p:spPr>
          <a:xfrm>
            <a:off x="503103" y="5805264"/>
            <a:ext cx="8064896" cy="646331"/>
          </a:xfrm>
          <a:prstGeom prst="rect">
            <a:avLst/>
          </a:prstGeom>
        </p:spPr>
        <p:txBody>
          <a:bodyPr wrap="square">
            <a:spAutoFit/>
          </a:bodyPr>
          <a:lstStyle/>
          <a:p>
            <a:r>
              <a:rPr lang="it-IT" dirty="0"/>
              <a:t>G</a:t>
            </a:r>
            <a:r>
              <a:rPr lang="it-IT" dirty="0" smtClean="0"/>
              <a:t>ruppi </a:t>
            </a:r>
            <a:r>
              <a:rPr lang="it-IT" dirty="0"/>
              <a:t>legati ad </a:t>
            </a:r>
            <a:r>
              <a:rPr lang="it-IT" dirty="0" smtClean="0"/>
              <a:t>Al-Qaeda nel fronte </a:t>
            </a:r>
            <a:r>
              <a:rPr lang="it-IT" dirty="0"/>
              <a:t>anti-</a:t>
            </a:r>
            <a:r>
              <a:rPr lang="it-IT" dirty="0" err="1"/>
              <a:t>Assad</a:t>
            </a:r>
            <a:r>
              <a:rPr lang="it-IT" dirty="0"/>
              <a:t> </a:t>
            </a:r>
            <a:r>
              <a:rPr lang="it-IT" dirty="0" smtClean="0"/>
              <a:t>: spiccano </a:t>
            </a:r>
            <a:r>
              <a:rPr lang="it-IT" dirty="0"/>
              <a:t>il FRONTE AL-NUSRA e </a:t>
            </a:r>
            <a:endParaRPr lang="it-IT" dirty="0" smtClean="0"/>
          </a:p>
          <a:p>
            <a:r>
              <a:rPr lang="it-IT" dirty="0" smtClean="0"/>
              <a:t>LO </a:t>
            </a:r>
            <a:r>
              <a:rPr lang="it-IT" dirty="0"/>
              <a:t>STATO ISLAMICO DELL’IRAQ E DEL LEVANTE (</a:t>
            </a:r>
            <a:r>
              <a:rPr lang="it-IT" dirty="0" smtClean="0"/>
              <a:t>ISIS)</a:t>
            </a:r>
            <a:endParaRPr lang="it-IT" dirty="0"/>
          </a:p>
        </p:txBody>
      </p:sp>
      <p:sp>
        <p:nvSpPr>
          <p:cNvPr id="6" name="Rettangolo 5"/>
          <p:cNvSpPr/>
          <p:nvPr/>
        </p:nvSpPr>
        <p:spPr>
          <a:xfrm>
            <a:off x="7234336" y="2924944"/>
            <a:ext cx="1776049" cy="523220"/>
          </a:xfrm>
          <a:prstGeom prst="rect">
            <a:avLst/>
          </a:prstGeom>
        </p:spPr>
        <p:txBody>
          <a:bodyPr wrap="square">
            <a:spAutoFit/>
          </a:bodyPr>
          <a:lstStyle/>
          <a:p>
            <a:r>
              <a:rPr lang="it-IT" sz="1400" dirty="0"/>
              <a:t>ESERCITO SIRIANO LIBERO</a:t>
            </a:r>
          </a:p>
        </p:txBody>
      </p:sp>
      <p:cxnSp>
        <p:nvCxnSpPr>
          <p:cNvPr id="8" name="Connettore 2 7"/>
          <p:cNvCxnSpPr/>
          <p:nvPr/>
        </p:nvCxnSpPr>
        <p:spPr>
          <a:xfrm flipV="1">
            <a:off x="5434136" y="3212976"/>
            <a:ext cx="1800200" cy="58810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Connettore 2 10"/>
          <p:cNvCxnSpPr/>
          <p:nvPr/>
        </p:nvCxnSpPr>
        <p:spPr>
          <a:xfrm>
            <a:off x="6516216" y="4005064"/>
            <a:ext cx="574104"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3" name="Rettangolo 12"/>
          <p:cNvSpPr/>
          <p:nvPr/>
        </p:nvSpPr>
        <p:spPr>
          <a:xfrm>
            <a:off x="7110955" y="3867258"/>
            <a:ext cx="1776049" cy="307777"/>
          </a:xfrm>
          <a:prstGeom prst="rect">
            <a:avLst/>
          </a:prstGeom>
        </p:spPr>
        <p:txBody>
          <a:bodyPr wrap="square">
            <a:spAutoFit/>
          </a:bodyPr>
          <a:lstStyle/>
          <a:p>
            <a:r>
              <a:rPr lang="it-IT" sz="1400" dirty="0" smtClean="0"/>
              <a:t>QATAR e TURCHIA</a:t>
            </a:r>
            <a:endParaRPr lang="it-IT" sz="1400" dirty="0"/>
          </a:p>
        </p:txBody>
      </p:sp>
      <p:sp>
        <p:nvSpPr>
          <p:cNvPr id="14" name="Freccia angolare bidirezionale 13"/>
          <p:cNvSpPr/>
          <p:nvPr/>
        </p:nvSpPr>
        <p:spPr>
          <a:xfrm rot="18937402">
            <a:off x="1623686" y="3209762"/>
            <a:ext cx="351991" cy="36102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971600" y="3125127"/>
            <a:ext cx="720079" cy="530290"/>
          </a:xfrm>
          <a:prstGeom prst="rect">
            <a:avLst/>
          </a:prstGeom>
        </p:spPr>
        <p:txBody>
          <a:bodyPr wrap="square">
            <a:spAutoFit/>
          </a:bodyPr>
          <a:lstStyle/>
          <a:p>
            <a:r>
              <a:rPr lang="it-IT" sz="1400" dirty="0" smtClean="0"/>
              <a:t>RUSSIA</a:t>
            </a:r>
          </a:p>
          <a:p>
            <a:pPr algn="ctr"/>
            <a:r>
              <a:rPr lang="it-IT" sz="1400" dirty="0" smtClean="0"/>
              <a:t>IRAN</a:t>
            </a:r>
            <a:endParaRPr lang="it-IT" sz="1400" dirty="0"/>
          </a:p>
        </p:txBody>
      </p:sp>
    </p:spTree>
    <p:extLst>
      <p:ext uri="{BB962C8B-B14F-4D97-AF65-F5344CB8AC3E}">
        <p14:creationId xmlns:p14="http://schemas.microsoft.com/office/powerpoint/2010/main" val="97578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548680"/>
            <a:ext cx="7848872" cy="1323439"/>
          </a:xfrm>
          <a:prstGeom prst="rect">
            <a:avLst/>
          </a:prstGeom>
        </p:spPr>
        <p:txBody>
          <a:bodyPr wrap="square">
            <a:spAutoFit/>
          </a:bodyPr>
          <a:lstStyle/>
          <a:p>
            <a:pPr algn="just"/>
            <a:r>
              <a:rPr lang="it-IT" sz="2000" dirty="0"/>
              <a:t>Elemento caratterizzante della guerra siriana è il forte contributo di cittadini non siriani all’interno delle milizie dei ribelli. Finanziamenti e combattenti sunniti provengono soprattutto da Arabia Saudita, Qatar e Turchia.</a:t>
            </a:r>
          </a:p>
        </p:txBody>
      </p:sp>
      <p:sp>
        <p:nvSpPr>
          <p:cNvPr id="3" name="Rettangolo 2"/>
          <p:cNvSpPr/>
          <p:nvPr/>
        </p:nvSpPr>
        <p:spPr>
          <a:xfrm>
            <a:off x="755576" y="2132856"/>
            <a:ext cx="7632848" cy="1015663"/>
          </a:xfrm>
          <a:prstGeom prst="rect">
            <a:avLst/>
          </a:prstGeom>
        </p:spPr>
        <p:txBody>
          <a:bodyPr wrap="square">
            <a:spAutoFit/>
          </a:bodyPr>
          <a:lstStyle/>
          <a:p>
            <a:pPr algn="ctr"/>
            <a:r>
              <a:rPr lang="it-IT" sz="2000" dirty="0"/>
              <a:t>Ciò che emerge ormai con chiarezza è che </a:t>
            </a:r>
            <a:r>
              <a:rPr lang="it-IT" sz="2000" b="1" dirty="0">
                <a:solidFill>
                  <a:srgbClr val="FF0000"/>
                </a:solidFill>
              </a:rPr>
              <a:t>le sorti della Siria si stanno decidendo al di fuori dei suoi confini</a:t>
            </a:r>
            <a:r>
              <a:rPr lang="it-IT" sz="2000" dirty="0"/>
              <a:t>, con vari  paesi esteri che armano e sostengono le fazioni in lotta. </a:t>
            </a:r>
            <a:endParaRPr lang="it-IT" sz="2000" dirty="0" smtClean="0"/>
          </a:p>
        </p:txBody>
      </p:sp>
      <p:sp>
        <p:nvSpPr>
          <p:cNvPr id="4" name="CasellaDiTesto 3"/>
          <p:cNvSpPr txBox="1"/>
          <p:nvPr/>
        </p:nvSpPr>
        <p:spPr>
          <a:xfrm>
            <a:off x="4716016" y="3491081"/>
            <a:ext cx="4032448" cy="3139321"/>
          </a:xfrm>
          <a:prstGeom prst="rect">
            <a:avLst/>
          </a:prstGeom>
          <a:noFill/>
        </p:spPr>
        <p:txBody>
          <a:bodyPr wrap="square" rtlCol="0">
            <a:spAutoFit/>
          </a:bodyPr>
          <a:lstStyle/>
          <a:p>
            <a:pPr algn="ctr"/>
            <a:r>
              <a:rPr lang="it-IT" b="1" dirty="0">
                <a:solidFill>
                  <a:schemeClr val="accent4"/>
                </a:solidFill>
              </a:rPr>
              <a:t>NONOSTANTE IL PERICOLO RAPPRESENTATO DAI GRUPPI INTEGRALISTI, L’UNIONE EUROPEA  A MAGGIO 2013 HA TOLTO L’EMBARGO ALLA VENDITA DI ARMI AI RIBELLI </a:t>
            </a:r>
            <a:r>
              <a:rPr lang="it-IT" b="1" dirty="0" smtClean="0">
                <a:solidFill>
                  <a:schemeClr val="accent4"/>
                </a:solidFill>
              </a:rPr>
              <a:t>!</a:t>
            </a:r>
          </a:p>
          <a:p>
            <a:pPr algn="ctr"/>
            <a:endParaRPr lang="it-IT" b="1" dirty="0">
              <a:solidFill>
                <a:schemeClr val="accent4"/>
              </a:solidFill>
            </a:endParaRPr>
          </a:p>
          <a:p>
            <a:pPr algn="ctr"/>
            <a:r>
              <a:rPr lang="it-IT" dirty="0"/>
              <a:t>(a niente è servita la richiesta esplicita di Amnesty International a dicembre 2013 di sospendere immediatamente i rifornimenti di armi all’ISIS).</a:t>
            </a:r>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89" y="3150355"/>
            <a:ext cx="4543766" cy="3501007"/>
          </a:xfrm>
          <a:prstGeom prst="rect">
            <a:avLst/>
          </a:prstGeom>
          <a:ln>
            <a:noFill/>
          </a:ln>
          <a:effectLst>
            <a:softEdge rad="112500"/>
          </a:effectLst>
        </p:spPr>
      </p:pic>
    </p:spTree>
    <p:extLst>
      <p:ext uri="{BB962C8B-B14F-4D97-AF65-F5344CB8AC3E}">
        <p14:creationId xmlns:p14="http://schemas.microsoft.com/office/powerpoint/2010/main" val="26610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29412" y="116632"/>
            <a:ext cx="4444423" cy="707886"/>
          </a:xfrm>
          <a:prstGeom prst="rect">
            <a:avLst/>
          </a:prstGeom>
          <a:noFill/>
        </p:spPr>
        <p:txBody>
          <a:bodyPr wrap="none" lIns="91440" tIns="45720" rIns="91440" bIns="45720">
            <a:spAutoFit/>
          </a:bodyPr>
          <a:lstStyle/>
          <a:p>
            <a:pPr algn="ctr"/>
            <a:r>
              <a:rPr lang="it-IT" sz="4000" b="1" cap="none" spc="0" dirty="0" smtClean="0">
                <a:ln w="1905"/>
                <a:solidFill>
                  <a:srgbClr val="C00000"/>
                </a:solidFill>
                <a:effectLst>
                  <a:innerShdw blurRad="69850" dist="43180" dir="5400000">
                    <a:srgbClr val="000000">
                      <a:alpha val="65000"/>
                    </a:srgbClr>
                  </a:innerShdw>
                </a:effectLst>
              </a:rPr>
              <a:t>Perché partire oggi?</a:t>
            </a:r>
            <a:endParaRPr lang="it-IT" sz="4000" b="1" cap="none" spc="0" dirty="0">
              <a:ln w="1905"/>
              <a:solidFill>
                <a:srgbClr val="C00000"/>
              </a:solidFill>
              <a:effectLst>
                <a:innerShdw blurRad="69850" dist="43180" dir="5400000">
                  <a:srgbClr val="000000">
                    <a:alpha val="65000"/>
                  </a:srgbClr>
                </a:innerShdw>
              </a:effectLst>
            </a:endParaRPr>
          </a:p>
        </p:txBody>
      </p:sp>
      <p:graphicFrame>
        <p:nvGraphicFramePr>
          <p:cNvPr id="4" name="Diagramma 3"/>
          <p:cNvGraphicFramePr/>
          <p:nvPr>
            <p:extLst>
              <p:ext uri="{D42A27DB-BD31-4B8C-83A1-F6EECF244321}">
                <p14:modId xmlns:p14="http://schemas.microsoft.com/office/powerpoint/2010/main" val="1835589604"/>
              </p:ext>
            </p:extLst>
          </p:nvPr>
        </p:nvGraphicFramePr>
        <p:xfrm>
          <a:off x="418975" y="908720"/>
          <a:ext cx="8265293" cy="5576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arentesi graffa chiusa 4"/>
          <p:cNvSpPr/>
          <p:nvPr/>
        </p:nvSpPr>
        <p:spPr>
          <a:xfrm>
            <a:off x="5076056" y="2132856"/>
            <a:ext cx="684076" cy="3816424"/>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it-IT"/>
          </a:p>
        </p:txBody>
      </p:sp>
      <p:sp>
        <p:nvSpPr>
          <p:cNvPr id="6" name="CasellaDiTesto 5"/>
          <p:cNvSpPr txBox="1"/>
          <p:nvPr/>
        </p:nvSpPr>
        <p:spPr>
          <a:xfrm>
            <a:off x="6084168" y="3573080"/>
            <a:ext cx="1872208" cy="830997"/>
          </a:xfrm>
          <a:prstGeom prst="rect">
            <a:avLst/>
          </a:prstGeom>
          <a:noFill/>
        </p:spPr>
        <p:txBody>
          <a:bodyPr wrap="square" rtlCol="0">
            <a:spAutoFit/>
          </a:bodyPr>
          <a:lstStyle/>
          <a:p>
            <a:pPr algn="ctr"/>
            <a:r>
              <a:rPr lang="it-IT" sz="2400" b="1" dirty="0" smtClean="0"/>
              <a:t>MIGRAZIONI </a:t>
            </a:r>
          </a:p>
          <a:p>
            <a:pPr algn="ctr"/>
            <a:r>
              <a:rPr lang="it-IT" sz="2400" b="1" dirty="0" smtClean="0"/>
              <a:t>FORZATE</a:t>
            </a:r>
            <a:endParaRPr lang="it-IT" sz="2400" b="1" dirty="0"/>
          </a:p>
        </p:txBody>
      </p:sp>
    </p:spTree>
    <p:extLst>
      <p:ext uri="{BB962C8B-B14F-4D97-AF65-F5344CB8AC3E}">
        <p14:creationId xmlns:p14="http://schemas.microsoft.com/office/powerpoint/2010/main" val="118339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97852" y="3955332"/>
            <a:ext cx="4134187" cy="1938992"/>
          </a:xfrm>
          <a:prstGeom prst="rect">
            <a:avLst/>
          </a:prstGeom>
          <a:noFill/>
        </p:spPr>
        <p:txBody>
          <a:bodyPr wrap="square" rtlCol="0">
            <a:spAutoFit/>
          </a:bodyPr>
          <a:lstStyle/>
          <a:p>
            <a:pPr algn="ctr"/>
            <a:r>
              <a:rPr lang="it-IT" sz="2400" dirty="0" smtClean="0"/>
              <a:t>La Discriminazione esaspera le differenze, con lo scopo di produrre uno stato di dominio capace di vedere il «diverso» in condizioni di inferiorità.</a:t>
            </a:r>
            <a:endParaRPr lang="it-IT" sz="2400" dirty="0"/>
          </a:p>
        </p:txBody>
      </p:sp>
      <p:sp>
        <p:nvSpPr>
          <p:cNvPr id="8" name="CasellaDiTesto 7"/>
          <p:cNvSpPr txBox="1"/>
          <p:nvPr/>
        </p:nvSpPr>
        <p:spPr>
          <a:xfrm>
            <a:off x="1907704" y="1727914"/>
            <a:ext cx="5610602" cy="923330"/>
          </a:xfrm>
          <a:prstGeom prst="rect">
            <a:avLst/>
          </a:prstGeom>
          <a:noFill/>
        </p:spPr>
        <p:txBody>
          <a:bodyPr wrap="square" rtlCol="0">
            <a:spAutoFit/>
          </a:bodyPr>
          <a:lstStyle/>
          <a:p>
            <a:endParaRPr lang="it-IT" b="1" dirty="0" smtClean="0"/>
          </a:p>
          <a:p>
            <a:endParaRPr lang="it-IT" b="1" dirty="0"/>
          </a:p>
          <a:p>
            <a:r>
              <a:rPr lang="it-IT" b="1" dirty="0" smtClean="0">
                <a:solidFill>
                  <a:schemeClr val="accent5"/>
                </a:solidFill>
              </a:rPr>
              <a:t>RAZZA</a:t>
            </a:r>
            <a:r>
              <a:rPr lang="it-IT" b="1" dirty="0" smtClean="0"/>
              <a:t>            </a:t>
            </a:r>
            <a:r>
              <a:rPr lang="it-IT" b="1" dirty="0" smtClean="0">
                <a:solidFill>
                  <a:srgbClr val="A06BB1"/>
                </a:solidFill>
              </a:rPr>
              <a:t>POLITICA</a:t>
            </a:r>
            <a:r>
              <a:rPr lang="it-IT" b="1" dirty="0" smtClean="0">
                <a:solidFill>
                  <a:schemeClr val="accent6">
                    <a:lumMod val="75000"/>
                  </a:schemeClr>
                </a:solidFill>
              </a:rPr>
              <a:t> </a:t>
            </a:r>
            <a:r>
              <a:rPr lang="it-IT" b="1" dirty="0" smtClean="0"/>
              <a:t>          </a:t>
            </a:r>
            <a:r>
              <a:rPr lang="it-IT" b="1" dirty="0" smtClean="0">
                <a:solidFill>
                  <a:srgbClr val="00B050"/>
                </a:solidFill>
              </a:rPr>
              <a:t>RELIGIONE</a:t>
            </a:r>
            <a:r>
              <a:rPr lang="it-IT" b="1" dirty="0" smtClean="0"/>
              <a:t>                 </a:t>
            </a:r>
            <a:r>
              <a:rPr lang="it-IT" b="1" dirty="0" smtClean="0">
                <a:solidFill>
                  <a:schemeClr val="accent2">
                    <a:lumMod val="75000"/>
                  </a:schemeClr>
                </a:solidFill>
              </a:rPr>
              <a:t>GENERE</a:t>
            </a:r>
            <a:r>
              <a:rPr lang="it-IT" b="1" dirty="0" smtClean="0"/>
              <a:t> </a:t>
            </a:r>
            <a:endParaRPr lang="it-IT" b="1" dirty="0"/>
          </a:p>
        </p:txBody>
      </p:sp>
      <p:cxnSp>
        <p:nvCxnSpPr>
          <p:cNvPr id="4" name="Connettore 2 3"/>
          <p:cNvCxnSpPr/>
          <p:nvPr/>
        </p:nvCxnSpPr>
        <p:spPr>
          <a:xfrm flipH="1">
            <a:off x="2221602" y="1531382"/>
            <a:ext cx="694214" cy="6931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ttore 2 10"/>
          <p:cNvCxnSpPr/>
          <p:nvPr/>
        </p:nvCxnSpPr>
        <p:spPr>
          <a:xfrm>
            <a:off x="3779912" y="1583898"/>
            <a:ext cx="0" cy="6056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a:off x="5220072" y="1598706"/>
            <a:ext cx="0" cy="5908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onnettore 2 13"/>
          <p:cNvCxnSpPr/>
          <p:nvPr/>
        </p:nvCxnSpPr>
        <p:spPr>
          <a:xfrm>
            <a:off x="6371304" y="1598706"/>
            <a:ext cx="648316" cy="626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7" name="Gruppo 16"/>
          <p:cNvGrpSpPr/>
          <p:nvPr/>
        </p:nvGrpSpPr>
        <p:grpSpPr>
          <a:xfrm>
            <a:off x="1862742" y="692696"/>
            <a:ext cx="5327941" cy="620839"/>
            <a:chOff x="1544277" y="3320677"/>
            <a:chExt cx="2874984" cy="620839"/>
          </a:xfrm>
        </p:grpSpPr>
        <p:sp>
          <p:nvSpPr>
            <p:cNvPr id="18" name="Rettangolo 17">
              <a:hlinkClick r:id="rId2" action="ppaction://hlinksldjump"/>
            </p:cNvPr>
            <p:cNvSpPr/>
            <p:nvPr/>
          </p:nvSpPr>
          <p:spPr>
            <a:xfrm>
              <a:off x="1568539" y="3320677"/>
              <a:ext cx="2850721" cy="620839"/>
            </a:xfrm>
            <a:prstGeom prst="rect">
              <a:avLst/>
            </a:prstGeom>
            <a:solidFill>
              <a:srgbClr val="FFC000"/>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9" name="Rettangolo 18"/>
            <p:cNvSpPr/>
            <p:nvPr/>
          </p:nvSpPr>
          <p:spPr>
            <a:xfrm>
              <a:off x="1544277" y="3320677"/>
              <a:ext cx="2874984" cy="6208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2000" b="1" kern="1200" dirty="0" smtClean="0">
                  <a:solidFill>
                    <a:schemeClr val="tx1"/>
                  </a:solidFill>
                </a:rPr>
                <a:t>DISCRIMINAZIONE e ESCLUSIONE SOCIALE</a:t>
              </a:r>
              <a:endParaRPr lang="it-IT" sz="2000" b="1" kern="1200" dirty="0">
                <a:solidFill>
                  <a:schemeClr val="tx1"/>
                </a:solidFill>
              </a:endParaRPr>
            </a:p>
          </p:txBody>
        </p:sp>
      </p:grpSp>
      <p:pic>
        <p:nvPicPr>
          <p:cNvPr id="2050" name="Picture 2" descr="http://gestoricarburanti.it/redazione/images/stories/image/vignette/discriminazione_prezz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836" y="3573016"/>
            <a:ext cx="3119567" cy="270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47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49703" y="2479737"/>
            <a:ext cx="5400600" cy="2554545"/>
          </a:xfrm>
          <a:prstGeom prst="rect">
            <a:avLst/>
          </a:prstGeom>
          <a:noFill/>
        </p:spPr>
        <p:txBody>
          <a:bodyPr wrap="square" rtlCol="0">
            <a:spAutoFit/>
          </a:bodyPr>
          <a:lstStyle/>
          <a:p>
            <a:r>
              <a:rPr lang="it-IT" sz="2000" b="1" dirty="0" smtClean="0"/>
              <a:t>                                    </a:t>
            </a:r>
            <a:endParaRPr lang="it-IT" sz="2000" dirty="0"/>
          </a:p>
          <a:p>
            <a:r>
              <a:rPr lang="it-IT" sz="2000" dirty="0" smtClean="0"/>
              <a:t>- A Tripoli  è molto difficile. Ci sono controlli, </a:t>
            </a:r>
          </a:p>
          <a:p>
            <a:r>
              <a:rPr lang="it-IT" sz="2000" dirty="0" smtClean="0"/>
              <a:t>ti arrestano.</a:t>
            </a:r>
          </a:p>
          <a:p>
            <a:r>
              <a:rPr lang="it-IT" sz="2000" dirty="0" smtClean="0"/>
              <a:t>Loro in Libia sono musulmani, non vedono bene i cristiani, alcuni li hanno anche uccisi. Mi hanno chiesto: «di dove sei?», «sei cristiano o musulmano»? E io ho detto che ero musulmano.</a:t>
            </a:r>
          </a:p>
          <a:p>
            <a:pPr algn="just"/>
            <a:endParaRPr lang="it-IT" sz="2000" dirty="0"/>
          </a:p>
        </p:txBody>
      </p:sp>
      <p:sp>
        <p:nvSpPr>
          <p:cNvPr id="4" name="Rettangolo 3"/>
          <p:cNvSpPr/>
          <p:nvPr/>
        </p:nvSpPr>
        <p:spPr>
          <a:xfrm>
            <a:off x="611560" y="4725144"/>
            <a:ext cx="7128792" cy="1938992"/>
          </a:xfrm>
          <a:prstGeom prst="rect">
            <a:avLst/>
          </a:prstGeom>
        </p:spPr>
        <p:txBody>
          <a:bodyPr wrap="square">
            <a:spAutoFit/>
          </a:bodyPr>
          <a:lstStyle/>
          <a:p>
            <a:pPr algn="just"/>
            <a:endParaRPr lang="it-IT" sz="2000" dirty="0" smtClean="0"/>
          </a:p>
          <a:p>
            <a:pPr algn="just"/>
            <a:r>
              <a:rPr lang="it-IT" sz="2000" i="1" dirty="0"/>
              <a:t>Non hai avuto paura di essere scoperto?</a:t>
            </a:r>
          </a:p>
          <a:p>
            <a:pPr algn="just"/>
            <a:endParaRPr lang="it-IT" sz="2000" dirty="0" smtClean="0"/>
          </a:p>
          <a:p>
            <a:pPr algn="just"/>
            <a:r>
              <a:rPr lang="it-IT" sz="2000" dirty="0" smtClean="0"/>
              <a:t>- Certo. Ma io sono cresciuto insieme ai musulmani, nel mio paese. Un po’ li conosciamo. Avrei saputo rispondere a qualche domanda. </a:t>
            </a:r>
          </a:p>
          <a:p>
            <a:pPr algn="just"/>
            <a:r>
              <a:rPr lang="it-IT" sz="2000" dirty="0" smtClean="0"/>
              <a:t>Sono orgoglioso di essere cristiano.</a:t>
            </a:r>
            <a:endParaRPr lang="it-IT" sz="2000" dirty="0"/>
          </a:p>
        </p:txBody>
      </p:sp>
      <p:sp>
        <p:nvSpPr>
          <p:cNvPr id="2" name="Rettangolo 1"/>
          <p:cNvSpPr/>
          <p:nvPr/>
        </p:nvSpPr>
        <p:spPr>
          <a:xfrm>
            <a:off x="6795424" y="447055"/>
            <a:ext cx="1602746" cy="461665"/>
          </a:xfrm>
          <a:prstGeom prst="rect">
            <a:avLst/>
          </a:prstGeom>
        </p:spPr>
        <p:txBody>
          <a:bodyPr wrap="none">
            <a:spAutoFit/>
          </a:bodyPr>
          <a:lstStyle/>
          <a:p>
            <a:r>
              <a:rPr lang="it-IT" sz="2400" b="1" dirty="0" smtClean="0">
                <a:solidFill>
                  <a:srgbClr val="00B050"/>
                </a:solidFill>
              </a:rPr>
              <a:t>RELIGIOSA</a:t>
            </a:r>
            <a:r>
              <a:rPr lang="it-IT" sz="2400" b="1" dirty="0" smtClean="0"/>
              <a:t> </a:t>
            </a:r>
            <a:endParaRPr lang="it-IT" sz="2400" dirty="0"/>
          </a:p>
        </p:txBody>
      </p:sp>
      <p:pic>
        <p:nvPicPr>
          <p:cNvPr id="2050" name="Picture 2" descr="http://www.calabriaonweb.it/wp-content/uploads/persecuzione-dei-cristiani-foto2.jpg"/>
          <p:cNvPicPr>
            <a:picLocks noChangeAspect="1" noChangeArrowheads="1"/>
          </p:cNvPicPr>
          <p:nvPr/>
        </p:nvPicPr>
        <p:blipFill rotWithShape="1">
          <a:blip r:embed="rId2">
            <a:extLst>
              <a:ext uri="{28A0092B-C50C-407E-A947-70E740481C1C}">
                <a14:useLocalDpi xmlns:a14="http://schemas.microsoft.com/office/drawing/2010/main" val="0"/>
              </a:ext>
            </a:extLst>
          </a:blip>
          <a:srcRect l="26086" r="6596"/>
          <a:stretch/>
        </p:blipFill>
        <p:spPr bwMode="auto">
          <a:xfrm>
            <a:off x="6166551" y="2230373"/>
            <a:ext cx="2860492" cy="29288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https://leorugens.files.wordpress.com/2014/06/libi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38" y="303039"/>
            <a:ext cx="2159914" cy="21599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ttangolo 5"/>
          <p:cNvSpPr/>
          <p:nvPr/>
        </p:nvSpPr>
        <p:spPr>
          <a:xfrm>
            <a:off x="3073508" y="1223581"/>
            <a:ext cx="2609817" cy="369332"/>
          </a:xfrm>
          <a:prstGeom prst="rect">
            <a:avLst/>
          </a:prstGeom>
        </p:spPr>
        <p:txBody>
          <a:bodyPr wrap="none">
            <a:spAutoFit/>
          </a:bodyPr>
          <a:lstStyle/>
          <a:p>
            <a:pPr algn="just"/>
            <a:r>
              <a:rPr lang="it-IT" b="1" dirty="0"/>
              <a:t>(ERITREA, uomo, 28 anni)</a:t>
            </a:r>
          </a:p>
        </p:txBody>
      </p:sp>
    </p:spTree>
    <p:extLst>
      <p:ext uri="{BB962C8B-B14F-4D97-AF65-F5344CB8AC3E}">
        <p14:creationId xmlns:p14="http://schemas.microsoft.com/office/powerpoint/2010/main" val="3642936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00192" y="353170"/>
            <a:ext cx="1602746" cy="461665"/>
          </a:xfrm>
          <a:prstGeom prst="rect">
            <a:avLst/>
          </a:prstGeom>
        </p:spPr>
        <p:txBody>
          <a:bodyPr wrap="none">
            <a:spAutoFit/>
          </a:bodyPr>
          <a:lstStyle/>
          <a:p>
            <a:r>
              <a:rPr lang="it-IT" sz="2400" b="1" dirty="0" smtClean="0">
                <a:solidFill>
                  <a:srgbClr val="00B050"/>
                </a:solidFill>
              </a:rPr>
              <a:t>RELIGIOSA</a:t>
            </a:r>
            <a:r>
              <a:rPr lang="it-IT" sz="2400" b="1" dirty="0" smtClean="0"/>
              <a:t> </a:t>
            </a:r>
            <a:endParaRPr lang="it-IT" sz="2400" dirty="0"/>
          </a:p>
        </p:txBody>
      </p:sp>
      <p:pic>
        <p:nvPicPr>
          <p:cNvPr id="1026" name="Picture 2" descr="http://www.toscanaoggi.it/var/ezdemo_site/storage/images/mondo/iraq-suore-domenicane-a-erbil-isis-ha-ucciso-il-nostro-futuro/2384424-1-ita-IT/Iraq-suore-domenicane-a-Erbil-Isis-ha-ucciso-il-nostro-futuro_articleimage.jpg"/>
          <p:cNvPicPr>
            <a:picLocks noChangeAspect="1" noChangeArrowheads="1"/>
          </p:cNvPicPr>
          <p:nvPr/>
        </p:nvPicPr>
        <p:blipFill rotWithShape="1">
          <a:blip r:embed="rId2">
            <a:extLst>
              <a:ext uri="{28A0092B-C50C-407E-A947-70E740481C1C}">
                <a14:useLocalDpi xmlns:a14="http://schemas.microsoft.com/office/drawing/2010/main" val="0"/>
              </a:ext>
            </a:extLst>
          </a:blip>
          <a:srcRect l="4117" r="10500" b="11540"/>
          <a:stretch/>
        </p:blipFill>
        <p:spPr bwMode="auto">
          <a:xfrm>
            <a:off x="3981656" y="3284984"/>
            <a:ext cx="4637072" cy="320066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558905" y="1345992"/>
            <a:ext cx="8314221" cy="1631216"/>
          </a:xfrm>
          <a:prstGeom prst="rect">
            <a:avLst/>
          </a:prstGeom>
        </p:spPr>
        <p:txBody>
          <a:bodyPr wrap="square">
            <a:spAutoFit/>
          </a:bodyPr>
          <a:lstStyle/>
          <a:p>
            <a:pPr algn="ctr"/>
            <a:r>
              <a:rPr lang="it-IT" sz="2000" dirty="0" smtClean="0"/>
              <a:t>“</a:t>
            </a:r>
            <a:r>
              <a:rPr lang="it-IT" sz="2000" dirty="0"/>
              <a:t>Un ivoriano, vestito in abiti musulmani, si è accorto che </a:t>
            </a:r>
            <a:r>
              <a:rPr lang="it-IT" sz="2000" b="1" dirty="0"/>
              <a:t>avevo al collo un crocifisso e in tasca una Bibbia</a:t>
            </a:r>
            <a:r>
              <a:rPr lang="it-IT" sz="2000" dirty="0"/>
              <a:t>. Non avrei mai immaginato di avere problemi in </a:t>
            </a:r>
            <a:r>
              <a:rPr lang="it-IT" sz="2000" dirty="0" smtClean="0"/>
              <a:t>Tunisia. </a:t>
            </a:r>
            <a:r>
              <a:rPr lang="it-IT" sz="2000" dirty="0"/>
              <a:t>Erano le 2 di  notte, intorno c’erano decine di uomini armati, con i cani. </a:t>
            </a:r>
            <a:r>
              <a:rPr lang="it-IT" sz="2000" b="1" dirty="0"/>
              <a:t>Mi hanno picchiato, gettato in un fiume e poi sepolto fino a metà corpo nella sabbia</a:t>
            </a:r>
            <a:r>
              <a:rPr lang="it-IT" sz="2000" dirty="0"/>
              <a:t>. </a:t>
            </a:r>
            <a:r>
              <a:rPr lang="it-IT" sz="2000" b="1" dirty="0"/>
              <a:t>Ho pensato di morire</a:t>
            </a:r>
            <a:r>
              <a:rPr lang="it-IT" sz="2000" dirty="0"/>
              <a:t>. </a:t>
            </a:r>
            <a:r>
              <a:rPr lang="it-IT" sz="2000" dirty="0" smtClean="0"/>
              <a:t>E</a:t>
            </a:r>
            <a:r>
              <a:rPr lang="it-IT" sz="2000" dirty="0"/>
              <a:t>’ stato l’inizio di un incubo”. </a:t>
            </a:r>
          </a:p>
        </p:txBody>
      </p:sp>
      <p:sp>
        <p:nvSpPr>
          <p:cNvPr id="5" name="Rettangolo 4"/>
          <p:cNvSpPr/>
          <p:nvPr/>
        </p:nvSpPr>
        <p:spPr>
          <a:xfrm>
            <a:off x="755576" y="764703"/>
            <a:ext cx="2931380" cy="369332"/>
          </a:xfrm>
          <a:prstGeom prst="rect">
            <a:avLst/>
          </a:prstGeom>
        </p:spPr>
        <p:txBody>
          <a:bodyPr wrap="none">
            <a:spAutoFit/>
          </a:bodyPr>
          <a:lstStyle/>
          <a:p>
            <a:pPr algn="ctr"/>
            <a:r>
              <a:rPr lang="it-IT" b="1" dirty="0" smtClean="0"/>
              <a:t>(CAMERUN, Roland, 34 </a:t>
            </a:r>
            <a:r>
              <a:rPr lang="it-IT" b="1" dirty="0"/>
              <a:t>anni)</a:t>
            </a:r>
          </a:p>
        </p:txBody>
      </p:sp>
      <p:pic>
        <p:nvPicPr>
          <p:cNvPr id="1028" name="Picture 4" descr="https://encrypted-tbn3.gstatic.com/images?q=tbn:ANd9GcRw4F2ZZ6zyBoQqkalbCNwKRBy6IV_d6p1fwt5t3GVbvzqVqJX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703" y="368502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297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1340768"/>
            <a:ext cx="3738257" cy="4708981"/>
          </a:xfrm>
          <a:prstGeom prst="rect">
            <a:avLst/>
          </a:prstGeom>
          <a:noFill/>
        </p:spPr>
        <p:txBody>
          <a:bodyPr wrap="square" rtlCol="0">
            <a:spAutoFit/>
          </a:bodyPr>
          <a:lstStyle/>
          <a:p>
            <a:pPr algn="ctr"/>
            <a:r>
              <a:rPr lang="it-IT" sz="2000" b="1" dirty="0" smtClean="0"/>
              <a:t>(MALI, donna, 28 anni)</a:t>
            </a:r>
          </a:p>
          <a:p>
            <a:endParaRPr lang="it-IT" sz="2000" dirty="0"/>
          </a:p>
          <a:p>
            <a:pPr algn="ctr"/>
            <a:r>
              <a:rPr lang="it-IT" sz="2000" i="1" dirty="0" smtClean="0"/>
              <a:t>Io sono musulmana, mio marito  è musulmano, tutta la famiglia lo è, ma io non metto il velo…noi siamo dei musulmani moderni…noi preghiamo, crediamo in Dio, andiamo alla moschea…ma loro erano contro le cose che vendevamo nella boutique.</a:t>
            </a:r>
          </a:p>
          <a:p>
            <a:pPr algn="ctr"/>
            <a:r>
              <a:rPr lang="it-IT" sz="2000" i="1" dirty="0" smtClean="0"/>
              <a:t>Io non so esattamente perché ci hanno attaccati, non lo so, ma io penso che sia a causa di quello che vendevamo nel negozio: tutte cose per donne.</a:t>
            </a:r>
            <a:endParaRPr lang="it-IT" sz="2000" i="1" dirty="0"/>
          </a:p>
        </p:txBody>
      </p:sp>
      <p:pic>
        <p:nvPicPr>
          <p:cNvPr id="2050" name="Picture 2" descr="http://www.operationworld.org/files/ow/maps/lginset/mali-LMAP-m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560" b="13174"/>
          <a:stretch/>
        </p:blipFill>
        <p:spPr bwMode="auto">
          <a:xfrm>
            <a:off x="4932040" y="341563"/>
            <a:ext cx="2943229" cy="2828522"/>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391283" y="341562"/>
            <a:ext cx="1602746" cy="461665"/>
          </a:xfrm>
          <a:prstGeom prst="rect">
            <a:avLst/>
          </a:prstGeom>
        </p:spPr>
        <p:txBody>
          <a:bodyPr wrap="none">
            <a:spAutoFit/>
          </a:bodyPr>
          <a:lstStyle/>
          <a:p>
            <a:r>
              <a:rPr lang="it-IT" sz="2400" b="1" dirty="0" smtClean="0">
                <a:solidFill>
                  <a:srgbClr val="00B050"/>
                </a:solidFill>
              </a:rPr>
              <a:t>RELIGIOSA</a:t>
            </a:r>
            <a:r>
              <a:rPr lang="it-IT" sz="2400" b="1" dirty="0" smtClean="0"/>
              <a:t> </a:t>
            </a:r>
            <a:endParaRPr lang="it-IT" sz="2400" dirty="0"/>
          </a:p>
        </p:txBody>
      </p:sp>
      <p:pic>
        <p:nvPicPr>
          <p:cNvPr id="3074" name="Picture 2" descr="https://www.nikonphotographers.it/site/var/upload/thumb/srv/www/wwwdocs/www.nikonphotographers.it/site/var/upload/207618/cp_040-%20Tombouctou%20(Mali)_504e38d14051d.jpg"/>
          <p:cNvPicPr>
            <a:picLocks noChangeAspect="1" noChangeArrowheads="1"/>
          </p:cNvPicPr>
          <p:nvPr/>
        </p:nvPicPr>
        <p:blipFill rotWithShape="1">
          <a:blip r:embed="rId3">
            <a:extLst>
              <a:ext uri="{28A0092B-C50C-407E-A947-70E740481C1C}">
                <a14:useLocalDpi xmlns:a14="http://schemas.microsoft.com/office/drawing/2010/main" val="0"/>
              </a:ext>
            </a:extLst>
          </a:blip>
          <a:srcRect l="10946" t="5836"/>
          <a:stretch/>
        </p:blipFill>
        <p:spPr bwMode="auto">
          <a:xfrm>
            <a:off x="4264475" y="3287132"/>
            <a:ext cx="4661568" cy="3286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29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48909" y="3573016"/>
            <a:ext cx="7776864" cy="2910521"/>
          </a:xfrm>
          <a:prstGeom prst="rect">
            <a:avLst/>
          </a:prstGeom>
          <a:noFill/>
        </p:spPr>
        <p:txBody>
          <a:bodyPr wrap="square" rtlCol="0">
            <a:spAutoFit/>
          </a:bodyPr>
          <a:lstStyle/>
          <a:p>
            <a:pPr algn="just"/>
            <a:r>
              <a:rPr lang="it-IT" sz="2000" dirty="0"/>
              <a:t>“Prima che </a:t>
            </a:r>
            <a:r>
              <a:rPr lang="it-IT" sz="2000" dirty="0" smtClean="0"/>
              <a:t>Mosul </a:t>
            </a:r>
            <a:r>
              <a:rPr lang="it-IT" sz="2000" dirty="0"/>
              <a:t>venisse presa dall’esercito dello Stato islamico, io e la mia famiglia siamo fuggiti in direzione del vicino villaggio nella speranza di mettere al sicuro le nostre vite. Erano le 5.30 del mattino quando siamo stati svegliati dagli uomini dell’ISIS che bussavano con forza alle nostre porte. Ci hanno dato tre scelte: </a:t>
            </a:r>
            <a:endParaRPr lang="it-IT" sz="2000" dirty="0" smtClean="0"/>
          </a:p>
          <a:p>
            <a:pPr marL="342900" indent="-342900" algn="just">
              <a:buFontTx/>
              <a:buChar char="-"/>
            </a:pPr>
            <a:r>
              <a:rPr lang="it-IT" sz="2000" dirty="0" smtClean="0"/>
              <a:t>convertirci </a:t>
            </a:r>
            <a:r>
              <a:rPr lang="it-IT" sz="2000" dirty="0"/>
              <a:t>all’islam ed essere fedeli al nuovo Stato islamico; </a:t>
            </a:r>
            <a:endParaRPr lang="it-IT" sz="2000" dirty="0" smtClean="0"/>
          </a:p>
          <a:p>
            <a:pPr marL="342900" indent="-342900" algn="just">
              <a:buFontTx/>
              <a:buChar char="-"/>
            </a:pPr>
            <a:r>
              <a:rPr lang="it-IT" sz="2000" dirty="0" smtClean="0"/>
              <a:t>pagare </a:t>
            </a:r>
            <a:r>
              <a:rPr lang="it-IT" sz="2000" dirty="0"/>
              <a:t>il riscatto per la nostra salvezza, la cosiddetta </a:t>
            </a:r>
            <a:r>
              <a:rPr lang="it-IT" sz="2000" dirty="0" err="1"/>
              <a:t>Jizya</a:t>
            </a:r>
            <a:r>
              <a:rPr lang="it-IT" sz="2000" dirty="0"/>
              <a:t>; </a:t>
            </a:r>
            <a:endParaRPr lang="it-IT" sz="2000" dirty="0" smtClean="0"/>
          </a:p>
          <a:p>
            <a:pPr marL="342900" indent="-342900" algn="just">
              <a:buFontTx/>
              <a:buChar char="-"/>
            </a:pPr>
            <a:r>
              <a:rPr lang="it-IT" sz="2000" dirty="0" smtClean="0"/>
              <a:t>oppure </a:t>
            </a:r>
            <a:r>
              <a:rPr lang="it-IT" sz="2000" dirty="0"/>
              <a:t>morire, decapitati.”</a:t>
            </a:r>
          </a:p>
          <a:p>
            <a:endParaRPr lang="it-IT" dirty="0"/>
          </a:p>
        </p:txBody>
      </p:sp>
      <p:sp>
        <p:nvSpPr>
          <p:cNvPr id="3" name="Rettangolo 2"/>
          <p:cNvSpPr/>
          <p:nvPr/>
        </p:nvSpPr>
        <p:spPr>
          <a:xfrm>
            <a:off x="716771" y="2977604"/>
            <a:ext cx="1626920" cy="369332"/>
          </a:xfrm>
          <a:prstGeom prst="rect">
            <a:avLst/>
          </a:prstGeom>
        </p:spPr>
        <p:txBody>
          <a:bodyPr wrap="none">
            <a:spAutoFit/>
          </a:bodyPr>
          <a:lstStyle/>
          <a:p>
            <a:pPr algn="just"/>
            <a:r>
              <a:rPr lang="it-IT" b="1" dirty="0" smtClean="0"/>
              <a:t>(IRAQ, Donna)</a:t>
            </a:r>
            <a:endParaRPr lang="it-IT" b="1" dirty="0"/>
          </a:p>
        </p:txBody>
      </p:sp>
      <p:pic>
        <p:nvPicPr>
          <p:cNvPr id="2050" name="Picture 2" descr="http://www.lafedequotidiana.it/wp-content/uploads/2015/08/iraq-MMAP-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59" y="476672"/>
            <a:ext cx="4032763" cy="2846427"/>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267188" y="1196752"/>
            <a:ext cx="1420582" cy="461665"/>
          </a:xfrm>
          <a:prstGeom prst="rect">
            <a:avLst/>
          </a:prstGeom>
        </p:spPr>
        <p:txBody>
          <a:bodyPr wrap="none">
            <a:spAutoFit/>
          </a:bodyPr>
          <a:lstStyle/>
          <a:p>
            <a:r>
              <a:rPr lang="it-IT" sz="2400" b="1" dirty="0">
                <a:solidFill>
                  <a:srgbClr val="A06BB1"/>
                </a:solidFill>
              </a:rPr>
              <a:t>POLITICA</a:t>
            </a:r>
            <a:r>
              <a:rPr lang="it-IT" sz="2400" b="1" dirty="0">
                <a:solidFill>
                  <a:schemeClr val="accent6">
                    <a:lumMod val="75000"/>
                  </a:schemeClr>
                </a:solidFill>
              </a:rPr>
              <a:t> </a:t>
            </a:r>
            <a:endParaRPr lang="it-IT" sz="2400" dirty="0"/>
          </a:p>
        </p:txBody>
      </p:sp>
    </p:spTree>
    <p:extLst>
      <p:ext uri="{BB962C8B-B14F-4D97-AF65-F5344CB8AC3E}">
        <p14:creationId xmlns:p14="http://schemas.microsoft.com/office/powerpoint/2010/main" val="152626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696"/>
            <a:ext cx="9144000" cy="4454078"/>
          </a:xfrm>
          <a:prstGeom prst="rect">
            <a:avLst/>
          </a:prstGeom>
        </p:spPr>
      </p:pic>
      <p:sp>
        <p:nvSpPr>
          <p:cNvPr id="3" name="Ovale 2"/>
          <p:cNvSpPr/>
          <p:nvPr/>
        </p:nvSpPr>
        <p:spPr>
          <a:xfrm>
            <a:off x="6444208" y="1196752"/>
            <a:ext cx="2376264" cy="2088232"/>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2" y="1082054"/>
            <a:ext cx="9144000" cy="4003130"/>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47670"/>
            <a:ext cx="9144000" cy="4265706"/>
          </a:xfrm>
          <a:prstGeom prst="rect">
            <a:avLst/>
          </a:prstGeom>
        </p:spPr>
      </p:pic>
      <p:sp>
        <p:nvSpPr>
          <p:cNvPr id="7" name="Ovale 6"/>
          <p:cNvSpPr/>
          <p:nvPr/>
        </p:nvSpPr>
        <p:spPr>
          <a:xfrm>
            <a:off x="71411" y="4407590"/>
            <a:ext cx="1512168" cy="2434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1469473" y="65107"/>
            <a:ext cx="8424936" cy="800219"/>
          </a:xfrm>
          <a:prstGeom prst="rect">
            <a:avLst/>
          </a:prstGeom>
        </p:spPr>
        <p:txBody>
          <a:bodyPr wrap="square">
            <a:spAutoFit/>
          </a:bodyPr>
          <a:lstStyle/>
          <a:p>
            <a:r>
              <a:rPr lang="it-IT" dirty="0"/>
              <a:t>PER APPROFONDIRE LE CAUSE DELLA MIGRAZIONE:</a:t>
            </a:r>
          </a:p>
          <a:p>
            <a:r>
              <a:rPr lang="it-IT" sz="2800" u="sng" dirty="0" smtClean="0">
                <a:solidFill>
                  <a:schemeClr val="tx2"/>
                </a:solidFill>
              </a:rPr>
              <a:t>http</a:t>
            </a:r>
            <a:r>
              <a:rPr lang="it-IT" sz="2800" u="sng" dirty="0">
                <a:solidFill>
                  <a:schemeClr val="tx2"/>
                </a:solidFill>
              </a:rPr>
              <a:t>://www.puntidivistafactory.eu/</a:t>
            </a:r>
            <a:endParaRPr lang="it-IT" sz="2800" dirty="0"/>
          </a:p>
        </p:txBody>
      </p:sp>
      <p:pic>
        <p:nvPicPr>
          <p:cNvPr id="8" name="Immagine 7"/>
          <p:cNvPicPr>
            <a:picLocks noChangeAspect="1"/>
          </p:cNvPicPr>
          <p:nvPr/>
        </p:nvPicPr>
        <p:blipFill rotWithShape="1">
          <a:blip r:embed="rId5">
            <a:extLst>
              <a:ext uri="{28A0092B-C50C-407E-A947-70E740481C1C}">
                <a14:useLocalDpi xmlns:a14="http://schemas.microsoft.com/office/drawing/2010/main" val="0"/>
              </a:ext>
            </a:extLst>
          </a:blip>
          <a:srcRect b="7565"/>
          <a:stretch/>
        </p:blipFill>
        <p:spPr>
          <a:xfrm>
            <a:off x="1552066" y="0"/>
            <a:ext cx="5112567" cy="68469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5060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irittodicritica.com/wp-content/uploads/2011/06/arton226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86" y="260647"/>
            <a:ext cx="8244408" cy="6265025"/>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1366963" y="4080908"/>
            <a:ext cx="3629520" cy="1938992"/>
          </a:xfrm>
          <a:prstGeom prst="rect">
            <a:avLst/>
          </a:prstGeom>
          <a:noFill/>
        </p:spPr>
        <p:txBody>
          <a:bodyPr wrap="none" lIns="91440" tIns="45720" rIns="91440" bIns="45720">
            <a:spAutoFit/>
          </a:bodyPr>
          <a:lstStyle/>
          <a:p>
            <a:pPr algn="ctr"/>
            <a:r>
              <a:rPr lang="it-IT" sz="6000" b="1" cap="none" spc="0" dirty="0" smtClean="0">
                <a:ln w="1905">
                  <a:solidFill>
                    <a:srgbClr val="00B050"/>
                  </a:solidFill>
                </a:ln>
                <a:solidFill>
                  <a:srgbClr val="92D050"/>
                </a:solidFill>
                <a:effectLst>
                  <a:innerShdw blurRad="69850" dist="43180" dir="5400000">
                    <a:srgbClr val="000000">
                      <a:alpha val="65000"/>
                    </a:srgbClr>
                  </a:innerShdw>
                </a:effectLst>
              </a:rPr>
              <a:t>I conflitti </a:t>
            </a:r>
          </a:p>
          <a:p>
            <a:pPr algn="ctr"/>
            <a:r>
              <a:rPr lang="it-IT" sz="6000" b="1" dirty="0">
                <a:ln w="1905">
                  <a:solidFill>
                    <a:srgbClr val="00B050"/>
                  </a:solidFill>
                </a:ln>
                <a:solidFill>
                  <a:srgbClr val="92D050"/>
                </a:solidFill>
                <a:effectLst>
                  <a:innerShdw blurRad="69850" dist="43180" dir="5400000">
                    <a:srgbClr val="000000">
                      <a:alpha val="65000"/>
                    </a:srgbClr>
                  </a:innerShdw>
                </a:effectLst>
              </a:rPr>
              <a:t>n</a:t>
            </a:r>
            <a:r>
              <a:rPr lang="it-IT" sz="6000" b="1" dirty="0" smtClean="0">
                <a:ln w="1905">
                  <a:solidFill>
                    <a:srgbClr val="00B050"/>
                  </a:solidFill>
                </a:ln>
                <a:solidFill>
                  <a:srgbClr val="92D050"/>
                </a:solidFill>
                <a:effectLst>
                  <a:innerShdw blurRad="69850" dist="43180" dir="5400000">
                    <a:srgbClr val="000000">
                      <a:alpha val="65000"/>
                    </a:srgbClr>
                  </a:innerShdw>
                </a:effectLst>
              </a:rPr>
              <a:t>el mondo</a:t>
            </a:r>
            <a:endParaRPr lang="it-IT" sz="6000" b="1" cap="none" spc="0" dirty="0">
              <a:ln w="1905">
                <a:solidFill>
                  <a:srgbClr val="00B050"/>
                </a:solidFill>
              </a:ln>
              <a:solidFill>
                <a:srgbClr val="92D050"/>
              </a:solidFill>
              <a:effectLst>
                <a:innerShdw blurRad="69850" dist="43180" dir="5400000">
                  <a:srgbClr val="000000">
                    <a:alpha val="65000"/>
                  </a:srgbClr>
                </a:innerShdw>
              </a:effectLst>
            </a:endParaRPr>
          </a:p>
        </p:txBody>
      </p:sp>
      <p:grpSp>
        <p:nvGrpSpPr>
          <p:cNvPr id="4" name="Gruppo 3"/>
          <p:cNvGrpSpPr/>
          <p:nvPr/>
        </p:nvGrpSpPr>
        <p:grpSpPr>
          <a:xfrm>
            <a:off x="611560" y="332656"/>
            <a:ext cx="2570163" cy="620839"/>
            <a:chOff x="1725877" y="4070273"/>
            <a:chExt cx="2570163" cy="620839"/>
          </a:xfrm>
        </p:grpSpPr>
        <p:sp>
          <p:nvSpPr>
            <p:cNvPr id="5" name="Rettangolo 4">
              <a:hlinkClick r:id="" action="ppaction://noaction"/>
            </p:cNvPr>
            <p:cNvSpPr/>
            <p:nvPr/>
          </p:nvSpPr>
          <p:spPr>
            <a:xfrm>
              <a:off x="1725877" y="4070273"/>
              <a:ext cx="2570163" cy="620839"/>
            </a:xfrm>
            <a:prstGeom prst="rect">
              <a:avLst/>
            </a:prstGeom>
            <a:solidFill>
              <a:srgbClr val="92D050"/>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6" name="Rettangolo 5"/>
            <p:cNvSpPr/>
            <p:nvPr/>
          </p:nvSpPr>
          <p:spPr>
            <a:xfrm>
              <a:off x="1725877" y="4070273"/>
              <a:ext cx="2570163" cy="6208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3200" b="1" kern="1200" dirty="0" smtClean="0">
                  <a:solidFill>
                    <a:schemeClr val="tx1"/>
                  </a:solidFill>
                </a:rPr>
                <a:t>GUERRA</a:t>
              </a:r>
              <a:endParaRPr lang="it-IT" sz="3200" kern="1200" dirty="0">
                <a:solidFill>
                  <a:schemeClr val="tx1"/>
                </a:solidFill>
              </a:endParaRPr>
            </a:p>
          </p:txBody>
        </p:sp>
      </p:grpSp>
    </p:spTree>
    <p:extLst>
      <p:ext uri="{BB962C8B-B14F-4D97-AF65-F5344CB8AC3E}">
        <p14:creationId xmlns:p14="http://schemas.microsoft.com/office/powerpoint/2010/main" val="3281972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80131" y="1166574"/>
            <a:ext cx="6192688" cy="369332"/>
          </a:xfrm>
          <a:prstGeom prst="rect">
            <a:avLst/>
          </a:prstGeom>
        </p:spPr>
        <p:txBody>
          <a:bodyPr wrap="square">
            <a:spAutoFit/>
          </a:bodyPr>
          <a:lstStyle/>
          <a:p>
            <a:r>
              <a:rPr lang="it-IT" b="1" dirty="0" smtClean="0"/>
              <a:t> </a:t>
            </a:r>
            <a:r>
              <a:rPr lang="it-IT" b="1" dirty="0" smtClean="0">
                <a:solidFill>
                  <a:srgbClr val="0070C0"/>
                </a:solidFill>
              </a:rPr>
              <a:t>AL 2015, QUANTI SONO GLI </a:t>
            </a:r>
            <a:r>
              <a:rPr lang="it-IT" b="1" dirty="0">
                <a:solidFill>
                  <a:srgbClr val="0070C0"/>
                </a:solidFill>
              </a:rPr>
              <a:t>STATI IMPIEGATI IN </a:t>
            </a:r>
            <a:r>
              <a:rPr lang="it-IT" b="1" dirty="0" smtClean="0">
                <a:solidFill>
                  <a:srgbClr val="0070C0"/>
                </a:solidFill>
              </a:rPr>
              <a:t>CONFLITTI ?</a:t>
            </a:r>
            <a:r>
              <a:rPr lang="it-IT" dirty="0" smtClean="0">
                <a:solidFill>
                  <a:srgbClr val="0070C0"/>
                </a:solidFill>
              </a:rPr>
              <a:t> </a:t>
            </a:r>
            <a:endParaRPr lang="it-IT" dirty="0">
              <a:solidFill>
                <a:srgbClr val="0070C0"/>
              </a:solidFill>
            </a:endParaRPr>
          </a:p>
        </p:txBody>
      </p:sp>
      <p:sp>
        <p:nvSpPr>
          <p:cNvPr id="3" name="Rettangolo 2"/>
          <p:cNvSpPr/>
          <p:nvPr/>
        </p:nvSpPr>
        <p:spPr>
          <a:xfrm>
            <a:off x="7681666" y="77401"/>
            <a:ext cx="88678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65</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ttangolo 3"/>
          <p:cNvSpPr/>
          <p:nvPr/>
        </p:nvSpPr>
        <p:spPr>
          <a:xfrm>
            <a:off x="728625" y="2339488"/>
            <a:ext cx="7761450" cy="2616101"/>
          </a:xfrm>
          <a:prstGeom prst="rect">
            <a:avLst/>
          </a:prstGeom>
        </p:spPr>
        <p:txBody>
          <a:bodyPr wrap="square">
            <a:spAutoFit/>
          </a:bodyPr>
          <a:lstStyle/>
          <a:p>
            <a:pPr algn="ctr"/>
            <a:r>
              <a:rPr lang="it-IT" sz="2400" dirty="0"/>
              <a:t>Quando i conflitti sono combattuti altrove, la percezione è quella di una minore intensità. </a:t>
            </a:r>
            <a:endParaRPr lang="it-IT" sz="2400" dirty="0" smtClean="0"/>
          </a:p>
          <a:p>
            <a:pPr algn="ctr"/>
            <a:endParaRPr lang="it-IT" sz="2400" dirty="0" smtClean="0"/>
          </a:p>
          <a:p>
            <a:pPr algn="ctr"/>
            <a:r>
              <a:rPr lang="it-IT" sz="2400" dirty="0">
                <a:solidFill>
                  <a:srgbClr val="C00000"/>
                </a:solidFill>
              </a:rPr>
              <a:t>I</a:t>
            </a:r>
            <a:r>
              <a:rPr lang="it-IT" sz="2400" dirty="0" smtClean="0">
                <a:solidFill>
                  <a:srgbClr val="C00000"/>
                </a:solidFill>
              </a:rPr>
              <a:t> </a:t>
            </a:r>
            <a:r>
              <a:rPr lang="it-IT" sz="2400" dirty="0">
                <a:solidFill>
                  <a:srgbClr val="C00000"/>
                </a:solidFill>
              </a:rPr>
              <a:t>mass media spesso neanche accendono i </a:t>
            </a:r>
            <a:r>
              <a:rPr lang="it-IT" sz="2400" dirty="0" smtClean="0">
                <a:solidFill>
                  <a:srgbClr val="C00000"/>
                </a:solidFill>
              </a:rPr>
              <a:t>riflettori </a:t>
            </a:r>
            <a:r>
              <a:rPr lang="it-IT" sz="2400" dirty="0">
                <a:solidFill>
                  <a:srgbClr val="C00000"/>
                </a:solidFill>
              </a:rPr>
              <a:t>su queste “guerre dimenticate</a:t>
            </a:r>
            <a:r>
              <a:rPr lang="it-IT" sz="2400" dirty="0" smtClean="0">
                <a:solidFill>
                  <a:srgbClr val="C00000"/>
                </a:solidFill>
              </a:rPr>
              <a:t>” </a:t>
            </a:r>
            <a:r>
              <a:rPr lang="it-IT" sz="2400" dirty="0" smtClean="0"/>
              <a:t>(</a:t>
            </a:r>
            <a:r>
              <a:rPr lang="it-IT" sz="2400" dirty="0"/>
              <a:t>nel 2012 i TG in prima serata hanno </a:t>
            </a:r>
            <a:r>
              <a:rPr lang="it-IT" sz="2400" dirty="0" smtClean="0"/>
              <a:t>dedicato </a:t>
            </a:r>
            <a:r>
              <a:rPr lang="it-IT" sz="2400" dirty="0"/>
              <a:t>il 4% delle notizie alle crisi umanitarie). </a:t>
            </a:r>
            <a:endParaRPr lang="it-IT" sz="2400" dirty="0" smtClean="0"/>
          </a:p>
          <a:p>
            <a:pPr algn="ctr"/>
            <a:endParaRPr lang="it-IT" sz="2000" dirty="0"/>
          </a:p>
        </p:txBody>
      </p:sp>
      <p:sp>
        <p:nvSpPr>
          <p:cNvPr id="6" name="Rettangolo 5"/>
          <p:cNvSpPr/>
          <p:nvPr/>
        </p:nvSpPr>
        <p:spPr>
          <a:xfrm>
            <a:off x="395536" y="5670540"/>
            <a:ext cx="1806392" cy="369332"/>
          </a:xfrm>
          <a:prstGeom prst="rect">
            <a:avLst/>
          </a:prstGeom>
        </p:spPr>
        <p:txBody>
          <a:bodyPr wrap="none">
            <a:spAutoFit/>
          </a:bodyPr>
          <a:lstStyle/>
          <a:p>
            <a:pPr lvl="0"/>
            <a:r>
              <a:rPr lang="it-IT" b="1" dirty="0"/>
              <a:t>AFRICA : 27 stati</a:t>
            </a:r>
            <a:r>
              <a:rPr lang="it-IT" dirty="0"/>
              <a:t> </a:t>
            </a:r>
          </a:p>
        </p:txBody>
      </p:sp>
      <p:sp>
        <p:nvSpPr>
          <p:cNvPr id="7" name="Rettangolo 6"/>
          <p:cNvSpPr/>
          <p:nvPr/>
        </p:nvSpPr>
        <p:spPr>
          <a:xfrm>
            <a:off x="1933953" y="6240251"/>
            <a:ext cx="1557927" cy="369332"/>
          </a:xfrm>
          <a:prstGeom prst="rect">
            <a:avLst/>
          </a:prstGeom>
        </p:spPr>
        <p:txBody>
          <a:bodyPr wrap="none">
            <a:spAutoFit/>
          </a:bodyPr>
          <a:lstStyle/>
          <a:p>
            <a:pPr lvl="0"/>
            <a:r>
              <a:rPr lang="it-IT" b="1" dirty="0"/>
              <a:t>ASIA : 16 stati </a:t>
            </a:r>
            <a:endParaRPr lang="it-IT" dirty="0"/>
          </a:p>
        </p:txBody>
      </p:sp>
      <p:sp>
        <p:nvSpPr>
          <p:cNvPr id="8" name="Rettangolo 7"/>
          <p:cNvSpPr/>
          <p:nvPr/>
        </p:nvSpPr>
        <p:spPr>
          <a:xfrm>
            <a:off x="3343659" y="5713638"/>
            <a:ext cx="1732397" cy="369332"/>
          </a:xfrm>
          <a:prstGeom prst="rect">
            <a:avLst/>
          </a:prstGeom>
        </p:spPr>
        <p:txBody>
          <a:bodyPr wrap="none">
            <a:spAutoFit/>
          </a:bodyPr>
          <a:lstStyle/>
          <a:p>
            <a:pPr lvl="0"/>
            <a:r>
              <a:rPr lang="it-IT" b="1" dirty="0"/>
              <a:t>EUROPA : 9 stati</a:t>
            </a:r>
            <a:endParaRPr lang="it-IT" dirty="0"/>
          </a:p>
        </p:txBody>
      </p:sp>
      <p:sp>
        <p:nvSpPr>
          <p:cNvPr id="9" name="Rettangolo 8"/>
          <p:cNvSpPr/>
          <p:nvPr/>
        </p:nvSpPr>
        <p:spPr>
          <a:xfrm>
            <a:off x="4867518" y="6240251"/>
            <a:ext cx="2505301" cy="369332"/>
          </a:xfrm>
          <a:prstGeom prst="rect">
            <a:avLst/>
          </a:prstGeom>
        </p:spPr>
        <p:txBody>
          <a:bodyPr wrap="none">
            <a:spAutoFit/>
          </a:bodyPr>
          <a:lstStyle/>
          <a:p>
            <a:pPr lvl="0"/>
            <a:r>
              <a:rPr lang="it-IT" b="1" dirty="0"/>
              <a:t>MEDIO ORIENTE : 8 stati</a:t>
            </a:r>
            <a:endParaRPr lang="it-IT" dirty="0"/>
          </a:p>
        </p:txBody>
      </p:sp>
      <p:sp>
        <p:nvSpPr>
          <p:cNvPr id="10" name="Rettangolo 9"/>
          <p:cNvSpPr/>
          <p:nvPr/>
        </p:nvSpPr>
        <p:spPr>
          <a:xfrm>
            <a:off x="7022473" y="5713638"/>
            <a:ext cx="1910588" cy="369332"/>
          </a:xfrm>
          <a:prstGeom prst="rect">
            <a:avLst/>
          </a:prstGeom>
        </p:spPr>
        <p:txBody>
          <a:bodyPr wrap="none">
            <a:spAutoFit/>
          </a:bodyPr>
          <a:lstStyle/>
          <a:p>
            <a:pPr lvl="0"/>
            <a:r>
              <a:rPr lang="it-IT" b="1" dirty="0"/>
              <a:t>AMERICHE: 5 stati</a:t>
            </a:r>
            <a:endParaRPr lang="it-IT" dirty="0"/>
          </a:p>
        </p:txBody>
      </p:sp>
      <p:grpSp>
        <p:nvGrpSpPr>
          <p:cNvPr id="14" name="Gruppo 13"/>
          <p:cNvGrpSpPr/>
          <p:nvPr/>
        </p:nvGrpSpPr>
        <p:grpSpPr>
          <a:xfrm>
            <a:off x="3153965" y="228647"/>
            <a:ext cx="2570163" cy="620839"/>
            <a:chOff x="1725877" y="4070273"/>
            <a:chExt cx="2570163" cy="620839"/>
          </a:xfrm>
        </p:grpSpPr>
        <p:sp>
          <p:nvSpPr>
            <p:cNvPr id="15" name="Rettangolo 14">
              <a:hlinkClick r:id="" action="ppaction://noaction"/>
            </p:cNvPr>
            <p:cNvSpPr/>
            <p:nvPr/>
          </p:nvSpPr>
          <p:spPr>
            <a:xfrm>
              <a:off x="1725877" y="4070273"/>
              <a:ext cx="2570163" cy="620839"/>
            </a:xfrm>
            <a:prstGeom prst="rect">
              <a:avLst/>
            </a:prstGeom>
            <a:solidFill>
              <a:srgbClr val="92D050"/>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6" name="Rettangolo 15"/>
            <p:cNvSpPr/>
            <p:nvPr/>
          </p:nvSpPr>
          <p:spPr>
            <a:xfrm>
              <a:off x="1725877" y="4070273"/>
              <a:ext cx="2570163" cy="6208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3200" b="1" kern="1200" dirty="0" smtClean="0">
                  <a:solidFill>
                    <a:schemeClr val="tx1"/>
                  </a:solidFill>
                </a:rPr>
                <a:t>GUERRA</a:t>
              </a:r>
              <a:endParaRPr lang="it-IT" sz="3200" kern="1200" dirty="0">
                <a:solidFill>
                  <a:schemeClr val="tx1"/>
                </a:solidFill>
              </a:endParaRPr>
            </a:p>
          </p:txBody>
        </p:sp>
      </p:gr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137" y="980728"/>
            <a:ext cx="8070426" cy="4648338"/>
          </a:xfrm>
          <a:prstGeom prst="rect">
            <a:avLst/>
          </a:prstGeom>
        </p:spPr>
      </p:pic>
    </p:spTree>
    <p:extLst>
      <p:ext uri="{BB962C8B-B14F-4D97-AF65-F5344CB8AC3E}">
        <p14:creationId xmlns:p14="http://schemas.microsoft.com/office/powerpoint/2010/main" val="270857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76703" y="169462"/>
            <a:ext cx="7031926" cy="1323439"/>
          </a:xfrm>
          <a:prstGeom prst="rect">
            <a:avLst/>
          </a:prstGeom>
          <a:noFill/>
        </p:spPr>
        <p:txBody>
          <a:bodyPr wrap="none" lIns="91440" tIns="45720" rIns="91440" bIns="45720">
            <a:spAutoFit/>
          </a:bodyPr>
          <a:lstStyle/>
          <a:p>
            <a:pPr algn="ctr"/>
            <a:r>
              <a:rPr lang="it-IT" sz="4000" b="1" cap="none" spc="0" dirty="0" smtClean="0">
                <a:ln w="1905"/>
                <a:solidFill>
                  <a:srgbClr val="92D050"/>
                </a:solidFill>
                <a:effectLst>
                  <a:innerShdw blurRad="69850" dist="43180" dir="5400000">
                    <a:srgbClr val="000000">
                      <a:alpha val="65000"/>
                    </a:srgbClr>
                  </a:innerShdw>
                </a:effectLst>
              </a:rPr>
              <a:t>Quali conseguenze </a:t>
            </a:r>
            <a:r>
              <a:rPr lang="it-IT" sz="4000" b="1" dirty="0" smtClean="0">
                <a:ln w="1905"/>
                <a:solidFill>
                  <a:srgbClr val="92D050"/>
                </a:solidFill>
                <a:effectLst>
                  <a:innerShdw blurRad="69850" dist="43180" dir="5400000">
                    <a:srgbClr val="000000">
                      <a:alpha val="65000"/>
                    </a:srgbClr>
                  </a:innerShdw>
                </a:effectLst>
              </a:rPr>
              <a:t>per un paese</a:t>
            </a:r>
          </a:p>
          <a:p>
            <a:pPr algn="ctr"/>
            <a:r>
              <a:rPr lang="it-IT" sz="4000" b="1" dirty="0">
                <a:ln w="1905"/>
                <a:solidFill>
                  <a:srgbClr val="92D050"/>
                </a:solidFill>
                <a:effectLst>
                  <a:innerShdw blurRad="69850" dist="43180" dir="5400000">
                    <a:srgbClr val="000000">
                      <a:alpha val="65000"/>
                    </a:srgbClr>
                  </a:innerShdw>
                </a:effectLst>
              </a:rPr>
              <a:t>i</a:t>
            </a:r>
            <a:r>
              <a:rPr lang="it-IT" sz="4000" b="1" cap="none" spc="0" dirty="0" smtClean="0">
                <a:ln w="1905"/>
                <a:solidFill>
                  <a:srgbClr val="92D050"/>
                </a:solidFill>
                <a:effectLst>
                  <a:innerShdw blurRad="69850" dist="43180" dir="5400000">
                    <a:srgbClr val="000000">
                      <a:alpha val="65000"/>
                    </a:srgbClr>
                  </a:innerShdw>
                </a:effectLst>
              </a:rPr>
              <a:t>n guerra?</a:t>
            </a:r>
            <a:endParaRPr lang="it-IT" sz="4000" b="1" cap="none" spc="0" dirty="0">
              <a:ln w="1905"/>
              <a:solidFill>
                <a:srgbClr val="92D050"/>
              </a:solidFill>
              <a:effectLst>
                <a:innerShdw blurRad="69850" dist="43180" dir="5400000">
                  <a:srgbClr val="000000">
                    <a:alpha val="65000"/>
                  </a:srgbClr>
                </a:innerShdw>
              </a:effectLst>
            </a:endParaRPr>
          </a:p>
        </p:txBody>
      </p:sp>
      <p:sp>
        <p:nvSpPr>
          <p:cNvPr id="2" name="CasellaDiTesto 1"/>
          <p:cNvSpPr txBox="1"/>
          <p:nvPr/>
        </p:nvSpPr>
        <p:spPr>
          <a:xfrm>
            <a:off x="1835696" y="1823327"/>
            <a:ext cx="4392488" cy="7294305"/>
          </a:xfrm>
          <a:prstGeom prst="rect">
            <a:avLst/>
          </a:prstGeom>
          <a:noFill/>
        </p:spPr>
        <p:txBody>
          <a:bodyPr wrap="square" rtlCol="0">
            <a:spAutoFit/>
          </a:bodyPr>
          <a:lstStyle/>
          <a:p>
            <a:pPr marL="285750" indent="-285750">
              <a:buFont typeface="Wingdings" panose="05000000000000000000" pitchFamily="2" charset="2"/>
              <a:buChar char="ü"/>
            </a:pPr>
            <a:r>
              <a:rPr lang="it-IT" dirty="0" smtClean="0"/>
              <a:t>Morte</a:t>
            </a:r>
          </a:p>
          <a:p>
            <a:pPr marL="285750" indent="-285750">
              <a:buFont typeface="Wingdings" panose="05000000000000000000" pitchFamily="2" charset="2"/>
              <a:buChar char="ü"/>
            </a:pPr>
            <a:r>
              <a:rPr lang="it-IT" dirty="0" smtClean="0"/>
              <a:t>Distruzione</a:t>
            </a:r>
          </a:p>
          <a:p>
            <a:pPr marL="285750" indent="-285750">
              <a:buFont typeface="Wingdings" panose="05000000000000000000" pitchFamily="2" charset="2"/>
              <a:buChar char="ü"/>
            </a:pPr>
            <a:endParaRPr lang="it-IT" dirty="0"/>
          </a:p>
          <a:p>
            <a:pPr marL="285750" indent="-285750">
              <a:buFont typeface="Wingdings" panose="05000000000000000000" pitchFamily="2" charset="2"/>
              <a:buChar char="ü"/>
            </a:pPr>
            <a:endParaRPr lang="it-IT" dirty="0" smtClean="0"/>
          </a:p>
          <a:p>
            <a:pPr marL="285750" indent="-285750">
              <a:buFont typeface="Wingdings" panose="05000000000000000000" pitchFamily="2" charset="2"/>
              <a:buChar char="ü"/>
            </a:pPr>
            <a:endParaRPr lang="it-IT" dirty="0"/>
          </a:p>
          <a:p>
            <a:pPr marL="285750" indent="-285750">
              <a:buFont typeface="Wingdings" panose="05000000000000000000" pitchFamily="2" charset="2"/>
              <a:buChar char="ü"/>
            </a:pPr>
            <a:endParaRPr lang="it-IT" dirty="0" smtClean="0"/>
          </a:p>
          <a:p>
            <a:pPr marL="285750" indent="-285750">
              <a:buFont typeface="Wingdings" panose="05000000000000000000" pitchFamily="2" charset="2"/>
              <a:buChar char="ü"/>
            </a:pPr>
            <a:endParaRPr lang="it-IT" dirty="0"/>
          </a:p>
          <a:p>
            <a:pPr marL="285750" indent="-285750">
              <a:buFont typeface="Wingdings" panose="05000000000000000000" pitchFamily="2" charset="2"/>
              <a:buChar char="ü"/>
            </a:pPr>
            <a:endParaRPr lang="it-IT" dirty="0" smtClean="0"/>
          </a:p>
          <a:p>
            <a:pPr marL="285750" indent="-285750">
              <a:buFont typeface="Wingdings" panose="05000000000000000000" pitchFamily="2" charset="2"/>
              <a:buChar char="ü"/>
            </a:pPr>
            <a:r>
              <a:rPr lang="it-IT" dirty="0" smtClean="0"/>
              <a:t>Arruolamento forzato</a:t>
            </a:r>
          </a:p>
          <a:p>
            <a:pPr marL="285750" indent="-285750">
              <a:buFont typeface="Wingdings" panose="05000000000000000000" pitchFamily="2" charset="2"/>
              <a:buChar char="ü"/>
            </a:pPr>
            <a:r>
              <a:rPr lang="it-IT" dirty="0" smtClean="0"/>
              <a:t>Violenza sulle donne</a:t>
            </a:r>
          </a:p>
          <a:p>
            <a:pPr marL="285750" indent="-285750">
              <a:buFont typeface="Wingdings" panose="05000000000000000000" pitchFamily="2" charset="2"/>
              <a:buChar char="ü"/>
            </a:pPr>
            <a:r>
              <a:rPr lang="it-IT" dirty="0" smtClean="0"/>
              <a:t>Economia di guerra </a:t>
            </a:r>
          </a:p>
          <a:p>
            <a:pPr marL="285750" indent="-285750">
              <a:buFont typeface="Wingdings" panose="05000000000000000000" pitchFamily="2" charset="2"/>
              <a:buChar char="ü"/>
            </a:pPr>
            <a:endParaRPr lang="it-IT" dirty="0"/>
          </a:p>
          <a:p>
            <a:pPr marL="285750" indent="-285750">
              <a:buFont typeface="Wingdings" panose="05000000000000000000" pitchFamily="2" charset="2"/>
              <a:buChar char="ü"/>
            </a:pPr>
            <a:endParaRPr lang="it-IT" dirty="0" smtClean="0"/>
          </a:p>
          <a:p>
            <a:pPr marL="285750" indent="-285750">
              <a:buFont typeface="Wingdings" panose="05000000000000000000" pitchFamily="2" charset="2"/>
              <a:buChar char="ü"/>
            </a:pPr>
            <a:endParaRPr lang="it-IT" dirty="0"/>
          </a:p>
          <a:p>
            <a:pPr marL="285750" indent="-285750">
              <a:buFont typeface="Wingdings" panose="05000000000000000000" pitchFamily="2" charset="2"/>
              <a:buChar char="ü"/>
            </a:pPr>
            <a:endParaRPr lang="it-IT" dirty="0" smtClean="0"/>
          </a:p>
          <a:p>
            <a:endParaRPr lang="it-IT" dirty="0"/>
          </a:p>
          <a:p>
            <a:pPr marL="285750" indent="-285750">
              <a:buFont typeface="Wingdings" panose="05000000000000000000" pitchFamily="2" charset="2"/>
              <a:buChar char="ü"/>
            </a:pPr>
            <a:r>
              <a:rPr lang="it-IT" dirty="0" smtClean="0"/>
              <a:t>Bambini soldato</a:t>
            </a:r>
          </a:p>
          <a:p>
            <a:pPr marL="285750" indent="-285750">
              <a:buFont typeface="Wingdings" panose="05000000000000000000" pitchFamily="2" charset="2"/>
              <a:buChar char="ü"/>
            </a:pPr>
            <a:endParaRPr lang="it-IT" dirty="0"/>
          </a:p>
          <a:p>
            <a:pPr marL="285750" indent="-285750">
              <a:buFont typeface="Wingdings" panose="05000000000000000000" pitchFamily="2" charset="2"/>
              <a:buChar char="ü"/>
            </a:pPr>
            <a:endParaRPr lang="it-IT" dirty="0" smtClean="0"/>
          </a:p>
          <a:p>
            <a:pPr marL="285750" indent="-285750">
              <a:buFont typeface="Wingdings" panose="05000000000000000000" pitchFamily="2" charset="2"/>
              <a:buChar char="ü"/>
            </a:pPr>
            <a:endParaRPr lang="it-IT" dirty="0"/>
          </a:p>
          <a:p>
            <a:pPr marL="285750" indent="-285750">
              <a:buFont typeface="Wingdings" panose="05000000000000000000" pitchFamily="2" charset="2"/>
              <a:buChar char="ü"/>
            </a:pPr>
            <a:endParaRPr lang="it-IT" dirty="0" smtClean="0"/>
          </a:p>
          <a:p>
            <a:pPr marL="285750" indent="-285750">
              <a:buFont typeface="Wingdings" panose="05000000000000000000" pitchFamily="2" charset="2"/>
              <a:buChar char="ü"/>
            </a:pPr>
            <a:endParaRPr lang="it-IT" dirty="0"/>
          </a:p>
          <a:p>
            <a:pPr marL="285750" indent="-285750">
              <a:buFont typeface="Wingdings" panose="05000000000000000000" pitchFamily="2" charset="2"/>
              <a:buChar char="ü"/>
            </a:pPr>
            <a:endParaRPr lang="it-IT" dirty="0" smtClean="0"/>
          </a:p>
          <a:p>
            <a:endParaRPr lang="it-IT" dirty="0" smtClean="0"/>
          </a:p>
          <a:p>
            <a:pPr marL="285750" indent="-285750">
              <a:buFont typeface="Wingdings" panose="05000000000000000000" pitchFamily="2" charset="2"/>
              <a:buChar char="ü"/>
            </a:pPr>
            <a:endParaRPr lang="it-IT" dirty="0"/>
          </a:p>
        </p:txBody>
      </p:sp>
      <p:cxnSp>
        <p:nvCxnSpPr>
          <p:cNvPr id="4" name="Connettore 1 3"/>
          <p:cNvCxnSpPr/>
          <p:nvPr/>
        </p:nvCxnSpPr>
        <p:spPr>
          <a:xfrm flipV="1">
            <a:off x="3443866" y="1887215"/>
            <a:ext cx="936104" cy="389658"/>
          </a:xfrm>
          <a:prstGeom prst="line">
            <a:avLst/>
          </a:prstGeom>
        </p:spPr>
        <p:style>
          <a:lnRef idx="2">
            <a:schemeClr val="dk1"/>
          </a:lnRef>
          <a:fillRef idx="0">
            <a:schemeClr val="dk1"/>
          </a:fillRef>
          <a:effectRef idx="1">
            <a:schemeClr val="dk1"/>
          </a:effectRef>
          <a:fontRef idx="minor">
            <a:schemeClr val="tx1"/>
          </a:fontRef>
        </p:style>
      </p:cxnSp>
      <p:cxnSp>
        <p:nvCxnSpPr>
          <p:cNvPr id="9" name="Connettore 1 8"/>
          <p:cNvCxnSpPr/>
          <p:nvPr/>
        </p:nvCxnSpPr>
        <p:spPr>
          <a:xfrm flipV="1">
            <a:off x="3452250" y="2245799"/>
            <a:ext cx="927720" cy="42391"/>
          </a:xfrm>
          <a:prstGeom prst="line">
            <a:avLst/>
          </a:prstGeom>
        </p:spPr>
        <p:style>
          <a:lnRef idx="2">
            <a:schemeClr val="dk1"/>
          </a:lnRef>
          <a:fillRef idx="0">
            <a:schemeClr val="dk1"/>
          </a:fillRef>
          <a:effectRef idx="1">
            <a:schemeClr val="dk1"/>
          </a:effectRef>
          <a:fontRef idx="minor">
            <a:schemeClr val="tx1"/>
          </a:fontRef>
        </p:style>
      </p:cxnSp>
      <p:cxnSp>
        <p:nvCxnSpPr>
          <p:cNvPr id="10" name="Connettore 1 9"/>
          <p:cNvCxnSpPr/>
          <p:nvPr/>
        </p:nvCxnSpPr>
        <p:spPr>
          <a:xfrm>
            <a:off x="3452250" y="2288190"/>
            <a:ext cx="938140" cy="295298"/>
          </a:xfrm>
          <a:prstGeom prst="line">
            <a:avLst/>
          </a:prstGeom>
        </p:spPr>
        <p:style>
          <a:lnRef idx="2">
            <a:schemeClr val="dk1"/>
          </a:lnRef>
          <a:fillRef idx="0">
            <a:schemeClr val="dk1"/>
          </a:fillRef>
          <a:effectRef idx="1">
            <a:schemeClr val="dk1"/>
          </a:effectRef>
          <a:fontRef idx="minor">
            <a:schemeClr val="tx1"/>
          </a:fontRef>
        </p:style>
      </p:cxnSp>
      <p:cxnSp>
        <p:nvCxnSpPr>
          <p:cNvPr id="11" name="Connettore 1 10"/>
          <p:cNvCxnSpPr/>
          <p:nvPr/>
        </p:nvCxnSpPr>
        <p:spPr>
          <a:xfrm>
            <a:off x="3452250" y="2306489"/>
            <a:ext cx="653715" cy="546446"/>
          </a:xfrm>
          <a:prstGeom prst="line">
            <a:avLst/>
          </a:prstGeom>
        </p:spPr>
        <p:style>
          <a:lnRef idx="2">
            <a:schemeClr val="dk1"/>
          </a:lnRef>
          <a:fillRef idx="0">
            <a:schemeClr val="dk1"/>
          </a:fillRef>
          <a:effectRef idx="1">
            <a:schemeClr val="dk1"/>
          </a:effectRef>
          <a:fontRef idx="minor">
            <a:schemeClr val="tx1"/>
          </a:fontRef>
        </p:style>
      </p:cxnSp>
      <p:sp>
        <p:nvSpPr>
          <p:cNvPr id="17" name="CasellaDiTesto 16"/>
          <p:cNvSpPr txBox="1"/>
          <p:nvPr/>
        </p:nvSpPr>
        <p:spPr>
          <a:xfrm>
            <a:off x="4390390" y="1702549"/>
            <a:ext cx="1164557" cy="369332"/>
          </a:xfrm>
          <a:prstGeom prst="rect">
            <a:avLst/>
          </a:prstGeom>
          <a:noFill/>
        </p:spPr>
        <p:txBody>
          <a:bodyPr wrap="square" rtlCol="0">
            <a:spAutoFit/>
          </a:bodyPr>
          <a:lstStyle/>
          <a:p>
            <a:r>
              <a:rPr lang="it-IT" dirty="0" smtClean="0"/>
              <a:t>case</a:t>
            </a:r>
            <a:endParaRPr lang="it-IT" dirty="0"/>
          </a:p>
        </p:txBody>
      </p:sp>
      <p:sp>
        <p:nvSpPr>
          <p:cNvPr id="18" name="CasellaDiTesto 17"/>
          <p:cNvSpPr txBox="1"/>
          <p:nvPr/>
        </p:nvSpPr>
        <p:spPr>
          <a:xfrm>
            <a:off x="4154404" y="3074277"/>
            <a:ext cx="876525" cy="369332"/>
          </a:xfrm>
          <a:prstGeom prst="rect">
            <a:avLst/>
          </a:prstGeom>
          <a:noFill/>
        </p:spPr>
        <p:txBody>
          <a:bodyPr wrap="square" rtlCol="0">
            <a:spAutoFit/>
          </a:bodyPr>
          <a:lstStyle/>
          <a:p>
            <a:r>
              <a:rPr lang="it-IT" dirty="0" smtClean="0"/>
              <a:t>scuole</a:t>
            </a:r>
            <a:endParaRPr lang="it-IT" dirty="0"/>
          </a:p>
        </p:txBody>
      </p:sp>
      <p:sp>
        <p:nvSpPr>
          <p:cNvPr id="19" name="CasellaDiTesto 18"/>
          <p:cNvSpPr txBox="1"/>
          <p:nvPr/>
        </p:nvSpPr>
        <p:spPr>
          <a:xfrm>
            <a:off x="4318978" y="2051556"/>
            <a:ext cx="2088232" cy="369332"/>
          </a:xfrm>
          <a:prstGeom prst="rect">
            <a:avLst/>
          </a:prstGeom>
          <a:noFill/>
        </p:spPr>
        <p:txBody>
          <a:bodyPr wrap="square" rtlCol="0">
            <a:spAutoFit/>
          </a:bodyPr>
          <a:lstStyle/>
          <a:p>
            <a:r>
              <a:rPr lang="it-IT" dirty="0" smtClean="0"/>
              <a:t>Imprese/industrie</a:t>
            </a:r>
            <a:endParaRPr lang="it-IT" dirty="0"/>
          </a:p>
        </p:txBody>
      </p:sp>
      <p:sp>
        <p:nvSpPr>
          <p:cNvPr id="20" name="CasellaDiTesto 19"/>
          <p:cNvSpPr txBox="1"/>
          <p:nvPr/>
        </p:nvSpPr>
        <p:spPr>
          <a:xfrm>
            <a:off x="4355976" y="2348880"/>
            <a:ext cx="2088232" cy="369332"/>
          </a:xfrm>
          <a:prstGeom prst="rect">
            <a:avLst/>
          </a:prstGeom>
          <a:noFill/>
        </p:spPr>
        <p:txBody>
          <a:bodyPr wrap="square" rtlCol="0">
            <a:spAutoFit/>
          </a:bodyPr>
          <a:lstStyle/>
          <a:p>
            <a:r>
              <a:rPr lang="it-IT" dirty="0" smtClean="0"/>
              <a:t>Pozzi/acquedotti</a:t>
            </a:r>
            <a:endParaRPr lang="it-IT" dirty="0"/>
          </a:p>
        </p:txBody>
      </p:sp>
      <p:sp>
        <p:nvSpPr>
          <p:cNvPr id="21" name="CasellaDiTesto 20"/>
          <p:cNvSpPr txBox="1"/>
          <p:nvPr/>
        </p:nvSpPr>
        <p:spPr>
          <a:xfrm>
            <a:off x="4097122" y="2660501"/>
            <a:ext cx="1571012" cy="369332"/>
          </a:xfrm>
          <a:prstGeom prst="rect">
            <a:avLst/>
          </a:prstGeom>
          <a:noFill/>
        </p:spPr>
        <p:txBody>
          <a:bodyPr wrap="square" rtlCol="0">
            <a:spAutoFit/>
          </a:bodyPr>
          <a:lstStyle/>
          <a:p>
            <a:r>
              <a:rPr lang="it-IT" dirty="0" smtClean="0"/>
              <a:t>ospedali</a:t>
            </a:r>
            <a:endParaRPr lang="it-IT" dirty="0"/>
          </a:p>
        </p:txBody>
      </p:sp>
      <p:cxnSp>
        <p:nvCxnSpPr>
          <p:cNvPr id="22" name="Connettore 1 21"/>
          <p:cNvCxnSpPr/>
          <p:nvPr/>
        </p:nvCxnSpPr>
        <p:spPr>
          <a:xfrm>
            <a:off x="3443866" y="2295710"/>
            <a:ext cx="686112" cy="963233"/>
          </a:xfrm>
          <a:prstGeom prst="line">
            <a:avLst/>
          </a:prstGeom>
        </p:spPr>
        <p:style>
          <a:lnRef idx="2">
            <a:schemeClr val="dk1"/>
          </a:lnRef>
          <a:fillRef idx="0">
            <a:schemeClr val="dk1"/>
          </a:fillRef>
          <a:effectRef idx="1">
            <a:schemeClr val="dk1"/>
          </a:effectRef>
          <a:fontRef idx="minor">
            <a:schemeClr val="tx1"/>
          </a:fontRef>
        </p:style>
      </p:cxnSp>
      <p:cxnSp>
        <p:nvCxnSpPr>
          <p:cNvPr id="35" name="Connettore 2 34"/>
          <p:cNvCxnSpPr/>
          <p:nvPr/>
        </p:nvCxnSpPr>
        <p:spPr>
          <a:xfrm>
            <a:off x="4972668" y="3258943"/>
            <a:ext cx="37056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CasellaDiTesto 35"/>
          <p:cNvSpPr txBox="1"/>
          <p:nvPr/>
        </p:nvSpPr>
        <p:spPr>
          <a:xfrm>
            <a:off x="5363094" y="3029833"/>
            <a:ext cx="1213615" cy="646331"/>
          </a:xfrm>
          <a:prstGeom prst="rect">
            <a:avLst/>
          </a:prstGeom>
          <a:noFill/>
        </p:spPr>
        <p:txBody>
          <a:bodyPr wrap="square" rtlCol="0">
            <a:spAutoFit/>
          </a:bodyPr>
          <a:lstStyle/>
          <a:p>
            <a:r>
              <a:rPr lang="it-IT" dirty="0" smtClean="0"/>
              <a:t>Aumento ignoranza</a:t>
            </a:r>
            <a:endParaRPr lang="it-IT" dirty="0"/>
          </a:p>
        </p:txBody>
      </p:sp>
      <p:cxnSp>
        <p:nvCxnSpPr>
          <p:cNvPr id="37" name="Connettore 2 36"/>
          <p:cNvCxnSpPr/>
          <p:nvPr/>
        </p:nvCxnSpPr>
        <p:spPr>
          <a:xfrm>
            <a:off x="6032367" y="3595807"/>
            <a:ext cx="0" cy="4392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 name="CasellaDiTesto 38"/>
          <p:cNvSpPr txBox="1"/>
          <p:nvPr/>
        </p:nvSpPr>
        <p:spPr>
          <a:xfrm>
            <a:off x="5400092" y="4036701"/>
            <a:ext cx="1505695" cy="923330"/>
          </a:xfrm>
          <a:prstGeom prst="rect">
            <a:avLst/>
          </a:prstGeom>
          <a:noFill/>
        </p:spPr>
        <p:txBody>
          <a:bodyPr wrap="square" rtlCol="0">
            <a:spAutoFit/>
          </a:bodyPr>
          <a:lstStyle/>
          <a:p>
            <a:r>
              <a:rPr lang="it-IT" dirty="0" smtClean="0"/>
              <a:t>Persone più facilmente manipolabili</a:t>
            </a:r>
            <a:endParaRPr lang="it-IT" dirty="0"/>
          </a:p>
        </p:txBody>
      </p:sp>
      <p:cxnSp>
        <p:nvCxnSpPr>
          <p:cNvPr id="40" name="Connettore 2 39"/>
          <p:cNvCxnSpPr/>
          <p:nvPr/>
        </p:nvCxnSpPr>
        <p:spPr>
          <a:xfrm>
            <a:off x="3347864" y="4921571"/>
            <a:ext cx="0" cy="3016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CasellaDiTesto 41"/>
          <p:cNvSpPr txBox="1"/>
          <p:nvPr/>
        </p:nvSpPr>
        <p:spPr>
          <a:xfrm>
            <a:off x="2557146" y="5242844"/>
            <a:ext cx="1921620" cy="646331"/>
          </a:xfrm>
          <a:prstGeom prst="rect">
            <a:avLst/>
          </a:prstGeom>
          <a:noFill/>
        </p:spPr>
        <p:txBody>
          <a:bodyPr wrap="square" rtlCol="0">
            <a:spAutoFit/>
          </a:bodyPr>
          <a:lstStyle/>
          <a:p>
            <a:r>
              <a:rPr lang="it-IT" dirty="0" smtClean="0"/>
              <a:t>Tutto indirizzato all’acquisto di armi</a:t>
            </a:r>
            <a:endParaRPr lang="it-IT" dirty="0"/>
          </a:p>
        </p:txBody>
      </p:sp>
      <p:cxnSp>
        <p:nvCxnSpPr>
          <p:cNvPr id="43" name="Connettore 2 42"/>
          <p:cNvCxnSpPr/>
          <p:nvPr/>
        </p:nvCxnSpPr>
        <p:spPr>
          <a:xfrm>
            <a:off x="4478766" y="5506500"/>
            <a:ext cx="40386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5" name="CasellaDiTesto 44"/>
          <p:cNvSpPr txBox="1"/>
          <p:nvPr/>
        </p:nvSpPr>
        <p:spPr>
          <a:xfrm>
            <a:off x="4916881" y="5321834"/>
            <a:ext cx="1762472" cy="369332"/>
          </a:xfrm>
          <a:prstGeom prst="rect">
            <a:avLst/>
          </a:prstGeom>
          <a:noFill/>
        </p:spPr>
        <p:txBody>
          <a:bodyPr wrap="square" rtlCol="0">
            <a:spAutoFit/>
          </a:bodyPr>
          <a:lstStyle/>
          <a:p>
            <a:r>
              <a:rPr lang="it-IT" dirty="0"/>
              <a:t>I</a:t>
            </a:r>
            <a:r>
              <a:rPr lang="it-IT" dirty="0" smtClean="0"/>
              <a:t>ndebitamento</a:t>
            </a:r>
            <a:endParaRPr lang="it-IT" dirty="0"/>
          </a:p>
        </p:txBody>
      </p:sp>
      <p:cxnSp>
        <p:nvCxnSpPr>
          <p:cNvPr id="46" name="Connettore 2 45"/>
          <p:cNvCxnSpPr/>
          <p:nvPr/>
        </p:nvCxnSpPr>
        <p:spPr>
          <a:xfrm>
            <a:off x="4478766" y="5857817"/>
            <a:ext cx="403862" cy="27612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8" name="CasellaDiTesto 47"/>
          <p:cNvSpPr txBox="1"/>
          <p:nvPr/>
        </p:nvSpPr>
        <p:spPr>
          <a:xfrm>
            <a:off x="4882628" y="5995881"/>
            <a:ext cx="2299479" cy="369332"/>
          </a:xfrm>
          <a:prstGeom prst="rect">
            <a:avLst/>
          </a:prstGeom>
          <a:noFill/>
        </p:spPr>
        <p:txBody>
          <a:bodyPr wrap="square" rtlCol="0">
            <a:spAutoFit/>
          </a:bodyPr>
          <a:lstStyle/>
          <a:p>
            <a:r>
              <a:rPr lang="it-IT" dirty="0" smtClean="0"/>
              <a:t>Scambio risorse paese</a:t>
            </a:r>
            <a:endParaRPr lang="it-IT" dirty="0"/>
          </a:p>
        </p:txBody>
      </p:sp>
      <p:pic>
        <p:nvPicPr>
          <p:cNvPr id="50" name="Picture 2" descr="http://www.piacenzaantagonista.it/wp-content/uploads/2013/09/calcio-rifugiati-siri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2802" y="1250274"/>
            <a:ext cx="2682889" cy="17438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acicastelloonline.files.wordpress.com/2012/03/bambini_solda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483" y="4301323"/>
            <a:ext cx="1872208" cy="15421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lcentro.gelocal.it/polopoly_fs/1.4930374.1415424776!/httpImage/image.jpg_gen/derivatives/landscape_250/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579712"/>
            <a:ext cx="2023692" cy="1351826"/>
          </a:xfrm>
          <a:prstGeom prst="rect">
            <a:avLst/>
          </a:prstGeom>
          <a:noFill/>
          <a:extLst>
            <a:ext uri="{909E8E84-426E-40DD-AFC4-6F175D3DCCD1}">
              <a14:hiddenFill xmlns:a14="http://schemas.microsoft.com/office/drawing/2010/main">
                <a:solidFill>
                  <a:srgbClr val="FFFFFF"/>
                </a:solidFill>
              </a14:hiddenFill>
            </a:ext>
          </a:extLst>
        </p:spPr>
      </p:pic>
      <p:sp>
        <p:nvSpPr>
          <p:cNvPr id="51" name="Rettangolo 50"/>
          <p:cNvSpPr/>
          <p:nvPr/>
        </p:nvSpPr>
        <p:spPr>
          <a:xfrm rot="20214406">
            <a:off x="-6593" y="5305171"/>
            <a:ext cx="2551276" cy="584775"/>
          </a:xfrm>
          <a:prstGeom prst="rect">
            <a:avLst/>
          </a:prstGeom>
          <a:noFill/>
        </p:spPr>
        <p:txBody>
          <a:bodyPr wrap="none" lIns="91440" tIns="45720" rIns="91440" bIns="45720">
            <a:spAutoFit/>
          </a:bodyPr>
          <a:lstStyle/>
          <a:p>
            <a:pPr marL="457200" indent="-457200" algn="ctr">
              <a:buFont typeface="Wingdings" panose="05000000000000000000" pitchFamily="2" charset="2"/>
              <a:buChar char="ü"/>
            </a:pPr>
            <a:r>
              <a:rPr lang="it-IT" sz="3200" b="1" dirty="0" smtClean="0">
                <a:ln w="1905"/>
                <a:effectLst>
                  <a:innerShdw blurRad="69850" dist="43180" dir="5400000">
                    <a:srgbClr val="000000">
                      <a:alpha val="65000"/>
                    </a:srgbClr>
                  </a:innerShdw>
                </a:effectLst>
              </a:rPr>
              <a:t>Migrazione</a:t>
            </a:r>
            <a:endParaRPr lang="it-IT" sz="3200" b="1" dirty="0">
              <a:ln w="1905"/>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4423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barn(inVertical)">
                                      <p:cBhvr>
                                        <p:cTn id="7"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213176" y="954594"/>
            <a:ext cx="3168352" cy="1754326"/>
          </a:xfrm>
          <a:prstGeom prst="rect">
            <a:avLst/>
          </a:prstGeom>
        </p:spPr>
        <p:txBody>
          <a:bodyPr wrap="square">
            <a:spAutoFit/>
          </a:bodyPr>
          <a:lstStyle/>
          <a:p>
            <a:pPr algn="ctr"/>
            <a:r>
              <a:rPr lang="it-IT" b="1" dirty="0" smtClean="0"/>
              <a:t>Al </a:t>
            </a:r>
            <a:r>
              <a:rPr lang="it-IT" b="1" dirty="0"/>
              <a:t>di là delle vittime e della distruzione dei contesti di </a:t>
            </a:r>
            <a:r>
              <a:rPr lang="it-IT" b="1" dirty="0" smtClean="0"/>
              <a:t>vita</a:t>
            </a:r>
          </a:p>
          <a:p>
            <a:pPr algn="ctr"/>
            <a:r>
              <a:rPr lang="it-IT" b="1" dirty="0" smtClean="0"/>
              <a:t>LA GUERRA  GENERA LO </a:t>
            </a:r>
            <a:r>
              <a:rPr lang="it-IT" b="1" dirty="0" smtClean="0">
                <a:solidFill>
                  <a:srgbClr val="C00000"/>
                </a:solidFill>
              </a:rPr>
              <a:t>SPOSTAMENTO DI PERSONE IN FUGA E IN CERCA DI PROTEZIONE</a:t>
            </a:r>
            <a:r>
              <a:rPr lang="it-IT" dirty="0" smtClean="0"/>
              <a:t>. </a:t>
            </a:r>
            <a:endParaRPr lang="it-IT" dirty="0"/>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220" y="476672"/>
            <a:ext cx="4083630" cy="2592288"/>
          </a:xfrm>
          <a:prstGeom prst="rect">
            <a:avLst/>
          </a:prstGeom>
          <a:ln>
            <a:noFill/>
          </a:ln>
          <a:effectLst>
            <a:outerShdw blurRad="292100" dist="139700" dir="2700000" algn="tl" rotWithShape="0">
              <a:srgbClr val="333333">
                <a:alpha val="65000"/>
              </a:srgbClr>
            </a:outerShdw>
          </a:effectLst>
        </p:spPr>
      </p:pic>
      <p:sp>
        <p:nvSpPr>
          <p:cNvPr id="4" name="Rettangolo 3"/>
          <p:cNvSpPr/>
          <p:nvPr/>
        </p:nvSpPr>
        <p:spPr>
          <a:xfrm>
            <a:off x="447886" y="3573016"/>
            <a:ext cx="8300577" cy="707886"/>
          </a:xfrm>
          <a:prstGeom prst="rect">
            <a:avLst/>
          </a:prstGeom>
        </p:spPr>
        <p:txBody>
          <a:bodyPr wrap="square">
            <a:spAutoFit/>
          </a:bodyPr>
          <a:lstStyle/>
          <a:p>
            <a:r>
              <a:rPr lang="it-IT" sz="2000" b="1" dirty="0">
                <a:solidFill>
                  <a:srgbClr val="0070C0"/>
                </a:solidFill>
              </a:rPr>
              <a:t>NEL MONDO SONO 59,5 MILIONI LE PERSONE SRADICATE DAL LORO PAESE, CIRCA LA POPOLAZIONE DELL’ITALIA </a:t>
            </a:r>
            <a:r>
              <a:rPr lang="it-IT" sz="2000" b="1" dirty="0" smtClean="0">
                <a:solidFill>
                  <a:srgbClr val="0070C0"/>
                </a:solidFill>
              </a:rPr>
              <a:t>  </a:t>
            </a:r>
            <a:r>
              <a:rPr lang="it-IT" sz="2000" dirty="0" smtClean="0"/>
              <a:t>(</a:t>
            </a:r>
            <a:r>
              <a:rPr lang="it-IT" sz="2000" dirty="0"/>
              <a:t>rapporto UNHCR 2015). </a:t>
            </a:r>
          </a:p>
        </p:txBody>
      </p:sp>
      <p:sp>
        <p:nvSpPr>
          <p:cNvPr id="5" name="Rettangolo 4"/>
          <p:cNvSpPr/>
          <p:nvPr/>
        </p:nvSpPr>
        <p:spPr>
          <a:xfrm>
            <a:off x="611560" y="4653136"/>
            <a:ext cx="6427084" cy="1754326"/>
          </a:xfrm>
          <a:prstGeom prst="rect">
            <a:avLst/>
          </a:prstGeom>
        </p:spPr>
        <p:txBody>
          <a:bodyPr wrap="square">
            <a:spAutoFit/>
          </a:bodyPr>
          <a:lstStyle/>
          <a:p>
            <a:pPr marL="285750" lvl="0" indent="-285750">
              <a:buFont typeface="Wingdings" panose="05000000000000000000" pitchFamily="2" charset="2"/>
              <a:buChar char="ü"/>
            </a:pPr>
            <a:r>
              <a:rPr lang="it-IT" dirty="0"/>
              <a:t>19,5 milioni di rifugiati fuori dal loro paese di origine</a:t>
            </a:r>
            <a:r>
              <a:rPr lang="it-IT" dirty="0" smtClean="0"/>
              <a:t>;</a:t>
            </a:r>
          </a:p>
          <a:p>
            <a:pPr lvl="0"/>
            <a:endParaRPr lang="it-IT" dirty="0"/>
          </a:p>
          <a:p>
            <a:pPr marL="285750" lvl="0" indent="-285750">
              <a:buFont typeface="Wingdings" panose="05000000000000000000" pitchFamily="2" charset="2"/>
              <a:buChar char="ü"/>
            </a:pPr>
            <a:r>
              <a:rPr lang="it-IT" dirty="0"/>
              <a:t>38,2 milioni di sfollati interni fuggiti da guerre e persecuzioni</a:t>
            </a:r>
            <a:r>
              <a:rPr lang="it-IT" dirty="0" smtClean="0"/>
              <a:t>;</a:t>
            </a:r>
          </a:p>
          <a:p>
            <a:pPr lvl="0"/>
            <a:endParaRPr lang="it-IT" dirty="0"/>
          </a:p>
          <a:p>
            <a:pPr marL="285750" lvl="0" indent="-285750">
              <a:buFont typeface="Wingdings" panose="05000000000000000000" pitchFamily="2" charset="2"/>
              <a:buChar char="ü"/>
            </a:pPr>
            <a:r>
              <a:rPr lang="it-IT" dirty="0"/>
              <a:t>1,8 milioni sono le domande di asilo</a:t>
            </a:r>
            <a:r>
              <a:rPr lang="it-IT" dirty="0" smtClean="0"/>
              <a:t>.</a:t>
            </a:r>
          </a:p>
          <a:p>
            <a:pPr lvl="0"/>
            <a:endParaRPr lang="it-IT" dirty="0"/>
          </a:p>
        </p:txBody>
      </p:sp>
    </p:spTree>
    <p:extLst>
      <p:ext uri="{BB962C8B-B14F-4D97-AF65-F5344CB8AC3E}">
        <p14:creationId xmlns:p14="http://schemas.microsoft.com/office/powerpoint/2010/main" val="46467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780928"/>
            <a:ext cx="3505200" cy="3333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Rettangolo 4"/>
          <p:cNvSpPr/>
          <p:nvPr/>
        </p:nvSpPr>
        <p:spPr>
          <a:xfrm>
            <a:off x="539552" y="1412776"/>
            <a:ext cx="8136904" cy="1015663"/>
          </a:xfrm>
          <a:prstGeom prst="rect">
            <a:avLst/>
          </a:prstGeom>
        </p:spPr>
        <p:txBody>
          <a:bodyPr wrap="square">
            <a:spAutoFit/>
          </a:bodyPr>
          <a:lstStyle/>
          <a:p>
            <a:pPr lvl="0" algn="just"/>
            <a:r>
              <a:rPr lang="it-IT" sz="2000" dirty="0"/>
              <a:t>Nel 2014 il numero maggiore di migranti sbarcati sulle coste </a:t>
            </a:r>
            <a:r>
              <a:rPr lang="it-IT" sz="2000" dirty="0" smtClean="0"/>
              <a:t>era </a:t>
            </a:r>
            <a:r>
              <a:rPr lang="it-IT" sz="2000" dirty="0"/>
              <a:t>di nazionalità siriana, n</a:t>
            </a:r>
            <a:r>
              <a:rPr lang="it-IT" sz="2000" dirty="0" smtClean="0"/>
              <a:t>el </a:t>
            </a:r>
            <a:r>
              <a:rPr lang="it-IT" sz="2000" dirty="0"/>
              <a:t>2015 è diventata quella </a:t>
            </a:r>
            <a:r>
              <a:rPr lang="it-IT" sz="2000" b="1" dirty="0">
                <a:solidFill>
                  <a:schemeClr val="accent2"/>
                </a:solidFill>
              </a:rPr>
              <a:t>eritrea</a:t>
            </a:r>
            <a:r>
              <a:rPr lang="it-IT" sz="2000" dirty="0"/>
              <a:t>, seguita da </a:t>
            </a:r>
            <a:r>
              <a:rPr lang="it-IT" sz="2000" b="1" dirty="0">
                <a:solidFill>
                  <a:schemeClr val="accent2"/>
                </a:solidFill>
              </a:rPr>
              <a:t>somali</a:t>
            </a:r>
            <a:r>
              <a:rPr lang="it-IT" sz="2000" dirty="0"/>
              <a:t> e </a:t>
            </a:r>
            <a:r>
              <a:rPr lang="it-IT" sz="2000" b="1" dirty="0">
                <a:solidFill>
                  <a:schemeClr val="accent2"/>
                </a:solidFill>
              </a:rPr>
              <a:t>nigeriani</a:t>
            </a:r>
            <a:r>
              <a:rPr lang="it-IT" sz="2000" dirty="0"/>
              <a:t> </a:t>
            </a:r>
            <a:r>
              <a:rPr lang="it-IT" sz="2000" dirty="0" smtClean="0"/>
              <a:t>e </a:t>
            </a:r>
            <a:r>
              <a:rPr lang="it-IT" sz="2000" dirty="0"/>
              <a:t>solo </a:t>
            </a:r>
            <a:r>
              <a:rPr lang="it-IT" sz="2000" dirty="0" smtClean="0"/>
              <a:t>dopo </a:t>
            </a:r>
            <a:r>
              <a:rPr lang="it-IT" sz="2000" dirty="0"/>
              <a:t>da siriani (passati dal 25% al </a:t>
            </a:r>
            <a:r>
              <a:rPr lang="it-IT" sz="2000" dirty="0" smtClean="0"/>
              <a:t>5%).</a:t>
            </a:r>
            <a:endParaRPr lang="it-IT" sz="2000" dirty="0"/>
          </a:p>
        </p:txBody>
      </p:sp>
      <p:sp>
        <p:nvSpPr>
          <p:cNvPr id="6" name="Rettangolo 5"/>
          <p:cNvSpPr/>
          <p:nvPr/>
        </p:nvSpPr>
        <p:spPr>
          <a:xfrm>
            <a:off x="1688595" y="186211"/>
            <a:ext cx="5210850" cy="923330"/>
          </a:xfrm>
          <a:prstGeom prst="rect">
            <a:avLst/>
          </a:prstGeom>
          <a:noFill/>
        </p:spPr>
        <p:txBody>
          <a:bodyPr wrap="none" lIns="91440" tIns="45720" rIns="91440" bIns="45720">
            <a:spAutoFit/>
          </a:bodyPr>
          <a:lstStyle/>
          <a:p>
            <a:pPr algn="ctr"/>
            <a:r>
              <a:rPr lang="it-IT"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 arriva i</a:t>
            </a:r>
            <a:r>
              <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 Italia</a:t>
            </a:r>
            <a:endParaRPr lang="it-IT"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86744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69299"/>
            <a:ext cx="8856984" cy="6370975"/>
          </a:xfrm>
          <a:prstGeom prst="rect">
            <a:avLst/>
          </a:prstGeom>
          <a:noFill/>
        </p:spPr>
        <p:txBody>
          <a:bodyPr wrap="square" rtlCol="0">
            <a:spAutoFit/>
          </a:bodyPr>
          <a:lstStyle/>
          <a:p>
            <a:pPr algn="ctr"/>
            <a:endParaRPr lang="it-IT" sz="2400" b="1" u="sng" dirty="0" smtClean="0">
              <a:solidFill>
                <a:schemeClr val="accent2">
                  <a:lumMod val="75000"/>
                </a:schemeClr>
              </a:solidFill>
            </a:endParaRPr>
          </a:p>
          <a:p>
            <a:pPr algn="ctr"/>
            <a:r>
              <a:rPr lang="it-IT" sz="3200" b="1" u="sng" dirty="0" smtClean="0">
                <a:solidFill>
                  <a:schemeClr val="accent2">
                    <a:lumMod val="75000"/>
                  </a:schemeClr>
                </a:solidFill>
              </a:rPr>
              <a:t>ERITREA: i dimenticati della terra</a:t>
            </a:r>
            <a:endParaRPr lang="it-IT" sz="3200" dirty="0" smtClean="0"/>
          </a:p>
          <a:p>
            <a:endParaRPr lang="it-IT" sz="2000" dirty="0" smtClean="0"/>
          </a:p>
          <a:p>
            <a:r>
              <a:rPr lang="it-IT" sz="2000" dirty="0"/>
              <a:t>S</a:t>
            </a:r>
            <a:r>
              <a:rPr lang="it-IT" sz="2000" dirty="0" smtClean="0"/>
              <a:t>ta perdendo moltissimi giovani  perché tutti in fuga.</a:t>
            </a:r>
          </a:p>
          <a:p>
            <a:endParaRPr lang="it-IT" sz="2000" dirty="0"/>
          </a:p>
          <a:p>
            <a:endParaRPr lang="it-IT" sz="2000" dirty="0"/>
          </a:p>
          <a:p>
            <a:r>
              <a:rPr lang="it-IT" sz="2000" dirty="0" smtClean="0"/>
              <a:t>Il paese è sotto il comando del </a:t>
            </a:r>
            <a:r>
              <a:rPr lang="it-IT" sz="2000" b="1" dirty="0" smtClean="0">
                <a:solidFill>
                  <a:schemeClr val="accent2">
                    <a:lumMod val="75000"/>
                  </a:schemeClr>
                </a:solidFill>
              </a:rPr>
              <a:t>dittatore </a:t>
            </a:r>
            <a:r>
              <a:rPr lang="it-IT" sz="2000" b="1" dirty="0" err="1" smtClean="0">
                <a:solidFill>
                  <a:schemeClr val="accent2">
                    <a:lumMod val="75000"/>
                  </a:schemeClr>
                </a:solidFill>
              </a:rPr>
              <a:t>Afewerki</a:t>
            </a:r>
            <a:r>
              <a:rPr lang="it-IT" sz="2000" b="1" dirty="0" smtClean="0">
                <a:solidFill>
                  <a:schemeClr val="accent2">
                    <a:lumMod val="75000"/>
                  </a:schemeClr>
                </a:solidFill>
              </a:rPr>
              <a:t>  </a:t>
            </a:r>
            <a:r>
              <a:rPr lang="it-IT" sz="2000" dirty="0" smtClean="0"/>
              <a:t>(dal ’93):</a:t>
            </a:r>
          </a:p>
          <a:p>
            <a:pPr marL="800100" lvl="1" indent="-342900">
              <a:buFont typeface="Wingdings" panose="05000000000000000000" pitchFamily="2" charset="2"/>
              <a:buChar char="ü"/>
            </a:pPr>
            <a:r>
              <a:rPr lang="it-IT" sz="2000" dirty="0" smtClean="0"/>
              <a:t>No libertà </a:t>
            </a:r>
          </a:p>
          <a:p>
            <a:pPr marL="800100" lvl="1" indent="-342900">
              <a:buFont typeface="Wingdings" panose="05000000000000000000" pitchFamily="2" charset="2"/>
              <a:buChar char="ü"/>
            </a:pPr>
            <a:r>
              <a:rPr lang="it-IT" sz="2000" dirty="0" smtClean="0"/>
              <a:t>No opposizione politica</a:t>
            </a:r>
          </a:p>
          <a:p>
            <a:pPr marL="800100" lvl="1" indent="-342900">
              <a:buFont typeface="Wingdings" panose="05000000000000000000" pitchFamily="2" charset="2"/>
              <a:buChar char="ü"/>
            </a:pPr>
            <a:r>
              <a:rPr lang="it-IT" sz="2000" dirty="0" smtClean="0"/>
              <a:t>No rapporti con l’esterno</a:t>
            </a:r>
          </a:p>
          <a:p>
            <a:pPr marL="800100" lvl="1" indent="-342900">
              <a:buFont typeface="Wingdings" panose="05000000000000000000" pitchFamily="2" charset="2"/>
              <a:buChar char="ü"/>
            </a:pPr>
            <a:r>
              <a:rPr lang="it-IT" sz="2000" dirty="0" smtClean="0"/>
              <a:t>No elezioni, </a:t>
            </a:r>
            <a:r>
              <a:rPr lang="it-IT" sz="2000" b="1" dirty="0">
                <a:solidFill>
                  <a:schemeClr val="accent6">
                    <a:lumMod val="75000"/>
                  </a:schemeClr>
                </a:solidFill>
              </a:rPr>
              <a:t>No </a:t>
            </a:r>
            <a:r>
              <a:rPr lang="it-IT" sz="2000" b="1" dirty="0" smtClean="0">
                <a:solidFill>
                  <a:schemeClr val="accent6">
                    <a:lumMod val="75000"/>
                  </a:schemeClr>
                </a:solidFill>
              </a:rPr>
              <a:t>costituzione.</a:t>
            </a:r>
            <a:endParaRPr lang="it-IT" sz="2000" u="sng" dirty="0"/>
          </a:p>
          <a:p>
            <a:endParaRPr lang="it-IT" sz="2000" dirty="0" smtClean="0"/>
          </a:p>
          <a:p>
            <a:endParaRPr lang="it-IT" sz="2000" dirty="0"/>
          </a:p>
          <a:p>
            <a:pPr marL="342900" indent="-342900">
              <a:buFont typeface="Arial" panose="020B0604020202020204" pitchFamily="34" charset="0"/>
              <a:buChar char="•"/>
            </a:pPr>
            <a:r>
              <a:rPr lang="it-IT" sz="2000" b="1" dirty="0" smtClean="0">
                <a:solidFill>
                  <a:schemeClr val="accent6">
                    <a:lumMod val="75000"/>
                  </a:schemeClr>
                </a:solidFill>
              </a:rPr>
              <a:t>Leva obbligatoria </a:t>
            </a:r>
            <a:r>
              <a:rPr lang="it-IT" sz="2000" dirty="0" smtClean="0"/>
              <a:t>per uomini e donne dai 17 anni in poi (per rafforzare esercito</a:t>
            </a:r>
            <a:r>
              <a:rPr lang="it-IT" sz="2000" dirty="0"/>
              <a:t>) </a:t>
            </a:r>
            <a:r>
              <a:rPr lang="it-IT" sz="2000" dirty="0" smtClean="0"/>
              <a:t>  </a:t>
            </a:r>
            <a:r>
              <a:rPr lang="it-IT" sz="2000" dirty="0" smtClean="0">
                <a:sym typeface="Wingdings" panose="05000000000000000000" pitchFamily="2" charset="2"/>
              </a:rPr>
              <a:t></a:t>
            </a:r>
            <a:r>
              <a:rPr lang="it-IT" sz="2000" dirty="0" smtClean="0"/>
              <a:t>  </a:t>
            </a:r>
            <a:r>
              <a:rPr lang="it-IT" sz="2000" b="1" dirty="0" smtClean="0">
                <a:solidFill>
                  <a:schemeClr val="accent6">
                    <a:lumMod val="75000"/>
                  </a:schemeClr>
                </a:solidFill>
              </a:rPr>
              <a:t>Ai </a:t>
            </a:r>
            <a:r>
              <a:rPr lang="it-IT" sz="2000" b="1" dirty="0">
                <a:solidFill>
                  <a:schemeClr val="accent6">
                    <a:lumMod val="75000"/>
                  </a:schemeClr>
                </a:solidFill>
              </a:rPr>
              <a:t>cittadini </a:t>
            </a:r>
            <a:r>
              <a:rPr lang="it-IT" sz="2000" b="1" dirty="0" smtClean="0">
                <a:solidFill>
                  <a:schemeClr val="accent6">
                    <a:lumMod val="75000"/>
                  </a:schemeClr>
                </a:solidFill>
              </a:rPr>
              <a:t>sotto </a:t>
            </a:r>
            <a:r>
              <a:rPr lang="it-IT" sz="2000" b="1" dirty="0">
                <a:solidFill>
                  <a:schemeClr val="accent6">
                    <a:lumMod val="75000"/>
                  </a:schemeClr>
                </a:solidFill>
              </a:rPr>
              <a:t>i </a:t>
            </a:r>
            <a:r>
              <a:rPr lang="it-IT" sz="2000" b="1" dirty="0" smtClean="0">
                <a:solidFill>
                  <a:schemeClr val="accent6">
                    <a:lumMod val="75000"/>
                  </a:schemeClr>
                </a:solidFill>
              </a:rPr>
              <a:t>60 </a:t>
            </a:r>
            <a:r>
              <a:rPr lang="it-IT" sz="2000" b="1" dirty="0">
                <a:solidFill>
                  <a:schemeClr val="accent6">
                    <a:lumMod val="75000"/>
                  </a:schemeClr>
                </a:solidFill>
              </a:rPr>
              <a:t>anni è vietato lasciare il </a:t>
            </a:r>
            <a:r>
              <a:rPr lang="it-IT" sz="2000" b="1" dirty="0" smtClean="0">
                <a:solidFill>
                  <a:schemeClr val="accent6">
                    <a:lumMod val="75000"/>
                  </a:schemeClr>
                </a:solidFill>
              </a:rPr>
              <a:t>paese</a:t>
            </a:r>
            <a:r>
              <a:rPr lang="it-IT" sz="2000" dirty="0" smtClean="0"/>
              <a:t>.</a:t>
            </a:r>
          </a:p>
          <a:p>
            <a:pPr marL="342900" indent="-342900">
              <a:buFont typeface="Arial" panose="020B0604020202020204" pitchFamily="34" charset="0"/>
              <a:buChar char="•"/>
            </a:pPr>
            <a:r>
              <a:rPr lang="it-IT" sz="2000" dirty="0" smtClean="0"/>
              <a:t>Continue tensioni con </a:t>
            </a:r>
            <a:r>
              <a:rPr lang="it-IT" sz="2000" b="1" dirty="0" smtClean="0"/>
              <a:t>Etiopia</a:t>
            </a:r>
            <a:r>
              <a:rPr lang="it-IT" sz="2000" dirty="0" smtClean="0"/>
              <a:t> (per i confini)</a:t>
            </a:r>
          </a:p>
          <a:p>
            <a:pPr marL="342900" indent="-342900">
              <a:buFont typeface="Arial" panose="020B0604020202020204" pitchFamily="34" charset="0"/>
              <a:buChar char="•"/>
            </a:pPr>
            <a:r>
              <a:rPr lang="it-IT" sz="2000" dirty="0" smtClean="0"/>
              <a:t>Per chi viene scoperto a fuggire: multe, detenzioni, uccisioni senza processo.</a:t>
            </a:r>
          </a:p>
          <a:p>
            <a:pPr marL="342900" indent="-342900">
              <a:buFont typeface="Arial" panose="020B0604020202020204" pitchFamily="34" charset="0"/>
              <a:buChar char="•"/>
            </a:pPr>
            <a:r>
              <a:rPr lang="it-IT" sz="2000" dirty="0" smtClean="0"/>
              <a:t>Torture, sparizioni, lunghe prigionie (senza possibilità di ricevere visite), continue violazioni diritti umani</a:t>
            </a:r>
          </a:p>
          <a:p>
            <a:endParaRPr lang="it-IT" sz="1200" u="sng" dirty="0" smtClean="0"/>
          </a:p>
        </p:txBody>
      </p:sp>
      <p:pic>
        <p:nvPicPr>
          <p:cNvPr id="2050" name="Picture 2" descr="http://www2.luventicus.org/mappe/africa/eritre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6943" y="1196752"/>
            <a:ext cx="1656184" cy="185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36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3" end="13"/>
                                            </p:txEl>
                                          </p:spTgt>
                                        </p:tgtEl>
                                        <p:attrNameLst>
                                          <p:attrName>style.visibility</p:attrName>
                                        </p:attrNameLst>
                                      </p:cBhvr>
                                      <p:to>
                                        <p:strVal val="visible"/>
                                      </p:to>
                                    </p:set>
                                    <p:animEffect transition="in" filter="fade">
                                      <p:cBhvr>
                                        <p:cTn id="7" dur="500"/>
                                        <p:tgtEl>
                                          <p:spTgt spid="2">
                                            <p:txEl>
                                              <p:pRg st="13" end="1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4" end="14"/>
                                            </p:txEl>
                                          </p:spTgt>
                                        </p:tgtEl>
                                        <p:attrNameLst>
                                          <p:attrName>style.visibility</p:attrName>
                                        </p:attrNameLst>
                                      </p:cBhvr>
                                      <p:to>
                                        <p:strVal val="visible"/>
                                      </p:to>
                                    </p:set>
                                    <p:animEffect transition="in" filter="fade">
                                      <p:cBhvr>
                                        <p:cTn id="10" dur="500"/>
                                        <p:tgtEl>
                                          <p:spTgt spid="2">
                                            <p:txEl>
                                              <p:pRg st="14" end="1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5" end="15"/>
                                            </p:txEl>
                                          </p:spTgt>
                                        </p:tgtEl>
                                        <p:attrNameLst>
                                          <p:attrName>style.visibility</p:attrName>
                                        </p:attrNameLst>
                                      </p:cBhvr>
                                      <p:to>
                                        <p:strVal val="visible"/>
                                      </p:to>
                                    </p:set>
                                    <p:animEffect transition="in" filter="fade">
                                      <p:cBhvr>
                                        <p:cTn id="13" dur="500"/>
                                        <p:tgtEl>
                                          <p:spTgt spid="2">
                                            <p:txEl>
                                              <p:pRg st="15" end="1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6" end="16"/>
                                            </p:txEl>
                                          </p:spTgt>
                                        </p:tgtEl>
                                        <p:attrNameLst>
                                          <p:attrName>style.visibility</p:attrName>
                                        </p:attrNameLst>
                                      </p:cBhvr>
                                      <p:to>
                                        <p:strVal val="visible"/>
                                      </p:to>
                                    </p:set>
                                    <p:animEffect transition="in" filter="fade">
                                      <p:cBhvr>
                                        <p:cTn id="16"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76482" y="3708641"/>
            <a:ext cx="3240360" cy="2862322"/>
          </a:xfrm>
          <a:prstGeom prst="rect">
            <a:avLst/>
          </a:prstGeom>
          <a:noFill/>
        </p:spPr>
        <p:txBody>
          <a:bodyPr wrap="square" rtlCol="0">
            <a:spAutoFit/>
          </a:bodyPr>
          <a:lstStyle/>
          <a:p>
            <a:endParaRPr lang="it-IT" sz="2000" dirty="0"/>
          </a:p>
          <a:p>
            <a:pPr algn="ctr"/>
            <a:r>
              <a:rPr lang="it-IT" sz="2000" i="1" dirty="0" smtClean="0"/>
              <a:t>In Eritrea il servizio militare è a tempo indeterminato. Ti dicono che dura solo un anno e sei mesi, ma in realtà dura per sempre. Dal 2006 facevo il servizio militare e non cambiava niente. Allora ho deciso di partire.</a:t>
            </a:r>
            <a:endParaRPr lang="it-IT" sz="2000" i="1" dirty="0"/>
          </a:p>
        </p:txBody>
      </p:sp>
      <p:pic>
        <p:nvPicPr>
          <p:cNvPr id="5122" name="Picture 2" descr="http://www.nationsonline.org/maps/eritrea-political-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42202"/>
            <a:ext cx="3720413" cy="2622891"/>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28660" y="3508586"/>
            <a:ext cx="4189864" cy="400110"/>
          </a:xfrm>
          <a:prstGeom prst="rect">
            <a:avLst/>
          </a:prstGeom>
        </p:spPr>
        <p:txBody>
          <a:bodyPr wrap="square">
            <a:spAutoFit/>
          </a:bodyPr>
          <a:lstStyle/>
          <a:p>
            <a:pPr algn="ctr"/>
            <a:r>
              <a:rPr lang="it-IT" sz="2000" b="1" dirty="0"/>
              <a:t>(ERITREA, uomo, </a:t>
            </a:r>
            <a:r>
              <a:rPr lang="it-IT" sz="2000" b="1" dirty="0" smtClean="0"/>
              <a:t>28 </a:t>
            </a:r>
            <a:r>
              <a:rPr lang="it-IT" sz="2000" b="1" dirty="0"/>
              <a:t>anni)</a:t>
            </a:r>
          </a:p>
        </p:txBody>
      </p:sp>
      <p:pic>
        <p:nvPicPr>
          <p:cNvPr id="3074" name="Picture 2" descr="http://www.dirittiglobali.it/wp-content/uploads/2014/11/27inchiesta-parata-sawa-dsc00481-704x400.jpg?a72ce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9938" y="3708222"/>
            <a:ext cx="4824536" cy="2741214"/>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44016" y="476672"/>
            <a:ext cx="4572000" cy="2123658"/>
          </a:xfrm>
          <a:prstGeom prst="rect">
            <a:avLst/>
          </a:prstGeom>
        </p:spPr>
        <p:txBody>
          <a:bodyPr>
            <a:spAutoFit/>
          </a:bodyPr>
          <a:lstStyle/>
          <a:p>
            <a:endParaRPr lang="it-IT" u="sng" dirty="0"/>
          </a:p>
          <a:p>
            <a:r>
              <a:rPr lang="it-IT" u="sng" dirty="0"/>
              <a:t>Le ONG  non possono operare nel paese, né pubblicare rapporti sulla situazione</a:t>
            </a:r>
            <a:r>
              <a:rPr lang="it-IT" dirty="0" smtClean="0"/>
              <a:t>.</a:t>
            </a:r>
          </a:p>
          <a:p>
            <a:endParaRPr lang="it-IT" dirty="0"/>
          </a:p>
          <a:p>
            <a:pPr algn="ctr"/>
            <a:r>
              <a:rPr lang="it-IT" sz="2000" b="1" dirty="0" smtClean="0">
                <a:solidFill>
                  <a:srgbClr val="0070C0"/>
                </a:solidFill>
              </a:rPr>
              <a:t>Chi riesce appena può scappa grazie alla corruzione dei militari, che accettano di far uscire persone in cambio di soldi.</a:t>
            </a:r>
            <a:endParaRPr lang="it-IT" sz="2000" b="1" dirty="0">
              <a:solidFill>
                <a:srgbClr val="0070C0"/>
              </a:solidFill>
            </a:endParaRPr>
          </a:p>
        </p:txBody>
      </p:sp>
    </p:spTree>
    <p:extLst>
      <p:ext uri="{BB962C8B-B14F-4D97-AF65-F5344CB8AC3E}">
        <p14:creationId xmlns:p14="http://schemas.microsoft.com/office/powerpoint/2010/main" val="275827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1816</Words>
  <Application>Microsoft Office PowerPoint</Application>
  <PresentationFormat>Presentazione su schermo (4:3)</PresentationFormat>
  <Paragraphs>211</Paragraphs>
  <Slides>25</Slides>
  <Notes>0</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12</cp:revision>
  <dcterms:created xsi:type="dcterms:W3CDTF">2016-06-16T07:51:11Z</dcterms:created>
  <dcterms:modified xsi:type="dcterms:W3CDTF">2016-06-17T09:45:06Z</dcterms:modified>
</cp:coreProperties>
</file>