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77" r:id="rId10"/>
    <p:sldId id="278" r:id="rId11"/>
    <p:sldId id="279" r:id="rId12"/>
    <p:sldId id="280" r:id="rId13"/>
    <p:sldId id="283" r:id="rId14"/>
    <p:sldId id="284" r:id="rId15"/>
    <p:sldId id="272" r:id="rId16"/>
    <p:sldId id="273" r:id="rId17"/>
    <p:sldId id="274" r:id="rId18"/>
    <p:sldId id="285" r:id="rId19"/>
    <p:sldId id="276" r:id="rId20"/>
    <p:sldId id="27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D31A5-42EE-42BD-9D0C-0B48569A667E}" type="doc">
      <dgm:prSet loTypeId="urn:microsoft.com/office/officeart/2005/8/layout/equation1" loCatId="process" qsTypeId="urn:microsoft.com/office/officeart/2005/8/quickstyle/simple1" qsCatId="simple" csTypeId="urn:microsoft.com/office/officeart/2005/8/colors/colorful5" csCatId="colorful" phldr="1"/>
      <dgm:spPr/>
    </dgm:pt>
    <dgm:pt modelId="{A7B63A78-A8A7-4800-8832-4940A5556E2A}">
      <dgm:prSet phldrT="[Testo]" custT="1"/>
      <dgm:spPr/>
      <dgm:t>
        <a:bodyPr/>
        <a:lstStyle/>
        <a:p>
          <a:r>
            <a:rPr lang="it-IT" sz="1800" dirty="0" smtClean="0"/>
            <a:t>DOMANDA</a:t>
          </a:r>
          <a:endParaRPr lang="it-IT" sz="1800" dirty="0"/>
        </a:p>
      </dgm:t>
    </dgm:pt>
    <dgm:pt modelId="{50AC19ED-B030-40F2-B17E-E09FB8B36FB6}" type="parTrans" cxnId="{59400D0D-A362-4624-A367-1CDB9F8338E5}">
      <dgm:prSet/>
      <dgm:spPr/>
      <dgm:t>
        <a:bodyPr/>
        <a:lstStyle/>
        <a:p>
          <a:endParaRPr lang="it-IT"/>
        </a:p>
      </dgm:t>
    </dgm:pt>
    <dgm:pt modelId="{326EA1BA-F2D4-4F04-880C-BE307B6994F2}" type="sibTrans" cxnId="{59400D0D-A362-4624-A367-1CDB9F8338E5}">
      <dgm:prSet/>
      <dgm:spPr/>
      <dgm:t>
        <a:bodyPr/>
        <a:lstStyle/>
        <a:p>
          <a:endParaRPr lang="it-IT"/>
        </a:p>
      </dgm:t>
    </dgm:pt>
    <dgm:pt modelId="{4CF14B7F-69E7-4579-ABBE-EB41A479FD97}">
      <dgm:prSet phldrT="[Testo]"/>
      <dgm:spPr/>
      <dgm:t>
        <a:bodyPr/>
        <a:lstStyle/>
        <a:p>
          <a:r>
            <a:rPr lang="it-IT" dirty="0" smtClean="0"/>
            <a:t>OFFERTA</a:t>
          </a:r>
          <a:endParaRPr lang="it-IT" dirty="0"/>
        </a:p>
      </dgm:t>
    </dgm:pt>
    <dgm:pt modelId="{91F9FDC2-E249-4601-AF23-C6C516BFAF93}" type="parTrans" cxnId="{B7B11F01-A11F-41FB-833C-5D62EEAF92E5}">
      <dgm:prSet/>
      <dgm:spPr/>
      <dgm:t>
        <a:bodyPr/>
        <a:lstStyle/>
        <a:p>
          <a:endParaRPr lang="it-IT"/>
        </a:p>
      </dgm:t>
    </dgm:pt>
    <dgm:pt modelId="{B8C53D46-0DAD-47AD-92DC-9340D8480056}" type="sibTrans" cxnId="{B7B11F01-A11F-41FB-833C-5D62EEAF92E5}">
      <dgm:prSet/>
      <dgm:spPr/>
      <dgm:t>
        <a:bodyPr/>
        <a:lstStyle/>
        <a:p>
          <a:endParaRPr lang="it-IT"/>
        </a:p>
      </dgm:t>
    </dgm:pt>
    <dgm:pt modelId="{CBFCAAC3-125E-47FF-B0DE-A925EEC0153D}">
      <dgm:prSet phldrT="[Testo]"/>
      <dgm:spPr/>
      <dgm:t>
        <a:bodyPr/>
        <a:lstStyle/>
        <a:p>
          <a:r>
            <a:rPr lang="it-IT" dirty="0" smtClean="0"/>
            <a:t>ECONOMIA</a:t>
          </a:r>
          <a:endParaRPr lang="it-IT" dirty="0"/>
        </a:p>
      </dgm:t>
    </dgm:pt>
    <dgm:pt modelId="{048EBA86-ABB0-41B5-8A41-52669E327426}" type="parTrans" cxnId="{C6FACE7D-7BCB-4EC4-B492-753FDD1784A3}">
      <dgm:prSet/>
      <dgm:spPr/>
      <dgm:t>
        <a:bodyPr/>
        <a:lstStyle/>
        <a:p>
          <a:endParaRPr lang="it-IT"/>
        </a:p>
      </dgm:t>
    </dgm:pt>
    <dgm:pt modelId="{095483F4-36F9-458C-8EE6-57388146A7B1}" type="sibTrans" cxnId="{C6FACE7D-7BCB-4EC4-B492-753FDD1784A3}">
      <dgm:prSet/>
      <dgm:spPr/>
      <dgm:t>
        <a:bodyPr/>
        <a:lstStyle/>
        <a:p>
          <a:endParaRPr lang="it-IT"/>
        </a:p>
      </dgm:t>
    </dgm:pt>
    <dgm:pt modelId="{51D306AF-3169-4F84-8AC7-79888E53E4DC}" type="pres">
      <dgm:prSet presAssocID="{3FED31A5-42EE-42BD-9D0C-0B48569A667E}" presName="linearFlow" presStyleCnt="0">
        <dgm:presLayoutVars>
          <dgm:dir/>
          <dgm:resizeHandles val="exact"/>
        </dgm:presLayoutVars>
      </dgm:prSet>
      <dgm:spPr/>
    </dgm:pt>
    <dgm:pt modelId="{94DA16FF-52AB-48E6-965E-4DCA2C8468F7}" type="pres">
      <dgm:prSet presAssocID="{A7B63A78-A8A7-4800-8832-4940A5556E2A}" presName="node" presStyleLbl="node1" presStyleIdx="0" presStyleCnt="3" custScaleX="283405" custScaleY="14335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898976-9F4C-4DD3-A320-7EDA38336C38}" type="pres">
      <dgm:prSet presAssocID="{326EA1BA-F2D4-4F04-880C-BE307B6994F2}" presName="spacerL" presStyleCnt="0"/>
      <dgm:spPr/>
    </dgm:pt>
    <dgm:pt modelId="{F862C2E8-E440-4578-8E73-E4B471407DAB}" type="pres">
      <dgm:prSet presAssocID="{326EA1BA-F2D4-4F04-880C-BE307B6994F2}" presName="sibTrans" presStyleLbl="sibTrans2D1" presStyleIdx="0" presStyleCnt="2"/>
      <dgm:spPr/>
      <dgm:t>
        <a:bodyPr/>
        <a:lstStyle/>
        <a:p>
          <a:endParaRPr lang="it-IT"/>
        </a:p>
      </dgm:t>
    </dgm:pt>
    <dgm:pt modelId="{2BCFA9FA-E69F-4EC1-B4A2-2B076A7DF0F8}" type="pres">
      <dgm:prSet presAssocID="{326EA1BA-F2D4-4F04-880C-BE307B6994F2}" presName="spacerR" presStyleCnt="0"/>
      <dgm:spPr/>
    </dgm:pt>
    <dgm:pt modelId="{56D4F365-34D2-48B7-8C2E-A9E63FE72832}" type="pres">
      <dgm:prSet presAssocID="{4CF14B7F-69E7-4579-ABBE-EB41A479FD97}" presName="node" presStyleLbl="node1" presStyleIdx="1" presStyleCnt="3" custScaleX="236270" custScaleY="1424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4F39469-FBB7-4752-AAFC-2CCB91D0CCB0}" type="pres">
      <dgm:prSet presAssocID="{B8C53D46-0DAD-47AD-92DC-9340D8480056}" presName="spacerL" presStyleCnt="0"/>
      <dgm:spPr/>
    </dgm:pt>
    <dgm:pt modelId="{7AFFB76D-0113-4AE1-9FD4-BADADADBFEFA}" type="pres">
      <dgm:prSet presAssocID="{B8C53D46-0DAD-47AD-92DC-9340D8480056}" presName="sibTrans" presStyleLbl="sibTrans2D1" presStyleIdx="1" presStyleCnt="2"/>
      <dgm:spPr/>
      <dgm:t>
        <a:bodyPr/>
        <a:lstStyle/>
        <a:p>
          <a:endParaRPr lang="it-IT"/>
        </a:p>
      </dgm:t>
    </dgm:pt>
    <dgm:pt modelId="{EF746207-8891-4954-83CA-D50BEBF54268}" type="pres">
      <dgm:prSet presAssocID="{B8C53D46-0DAD-47AD-92DC-9340D8480056}" presName="spacerR" presStyleCnt="0"/>
      <dgm:spPr/>
    </dgm:pt>
    <dgm:pt modelId="{485BE743-C695-46C8-8DA8-0C22AE7F0037}" type="pres">
      <dgm:prSet presAssocID="{CBFCAAC3-125E-47FF-B0DE-A925EEC0153D}" presName="node" presStyleLbl="node1" presStyleIdx="2" presStyleCnt="3" custScaleX="285854" custScaleY="20820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37C99A0-BC60-48E5-8E75-BE81E180DDAA}" type="presOf" srcId="{326EA1BA-F2D4-4F04-880C-BE307B6994F2}" destId="{F862C2E8-E440-4578-8E73-E4B471407DAB}" srcOrd="0" destOrd="0" presId="urn:microsoft.com/office/officeart/2005/8/layout/equation1"/>
    <dgm:cxn modelId="{B7B11F01-A11F-41FB-833C-5D62EEAF92E5}" srcId="{3FED31A5-42EE-42BD-9D0C-0B48569A667E}" destId="{4CF14B7F-69E7-4579-ABBE-EB41A479FD97}" srcOrd="1" destOrd="0" parTransId="{91F9FDC2-E249-4601-AF23-C6C516BFAF93}" sibTransId="{B8C53D46-0DAD-47AD-92DC-9340D8480056}"/>
    <dgm:cxn modelId="{A57D7B0E-08DB-4F0F-8271-1EF3C41B476A}" type="presOf" srcId="{B8C53D46-0DAD-47AD-92DC-9340D8480056}" destId="{7AFFB76D-0113-4AE1-9FD4-BADADADBFEFA}" srcOrd="0" destOrd="0" presId="urn:microsoft.com/office/officeart/2005/8/layout/equation1"/>
    <dgm:cxn modelId="{4D1271A6-24A5-4DB5-A40A-0DF657B8D30D}" type="presOf" srcId="{4CF14B7F-69E7-4579-ABBE-EB41A479FD97}" destId="{56D4F365-34D2-48B7-8C2E-A9E63FE72832}" srcOrd="0" destOrd="0" presId="urn:microsoft.com/office/officeart/2005/8/layout/equation1"/>
    <dgm:cxn modelId="{C6FACE7D-7BCB-4EC4-B492-753FDD1784A3}" srcId="{3FED31A5-42EE-42BD-9D0C-0B48569A667E}" destId="{CBFCAAC3-125E-47FF-B0DE-A925EEC0153D}" srcOrd="2" destOrd="0" parTransId="{048EBA86-ABB0-41B5-8A41-52669E327426}" sibTransId="{095483F4-36F9-458C-8EE6-57388146A7B1}"/>
    <dgm:cxn modelId="{A05C38AB-2742-450C-9307-AF3FCF66DBA7}" type="presOf" srcId="{A7B63A78-A8A7-4800-8832-4940A5556E2A}" destId="{94DA16FF-52AB-48E6-965E-4DCA2C8468F7}" srcOrd="0" destOrd="0" presId="urn:microsoft.com/office/officeart/2005/8/layout/equation1"/>
    <dgm:cxn modelId="{7C6578B7-51D3-4F98-939F-B1AFD7A6BA78}" type="presOf" srcId="{3FED31A5-42EE-42BD-9D0C-0B48569A667E}" destId="{51D306AF-3169-4F84-8AC7-79888E53E4DC}" srcOrd="0" destOrd="0" presId="urn:microsoft.com/office/officeart/2005/8/layout/equation1"/>
    <dgm:cxn modelId="{59400D0D-A362-4624-A367-1CDB9F8338E5}" srcId="{3FED31A5-42EE-42BD-9D0C-0B48569A667E}" destId="{A7B63A78-A8A7-4800-8832-4940A5556E2A}" srcOrd="0" destOrd="0" parTransId="{50AC19ED-B030-40F2-B17E-E09FB8B36FB6}" sibTransId="{326EA1BA-F2D4-4F04-880C-BE307B6994F2}"/>
    <dgm:cxn modelId="{2302D743-986A-4C89-8530-55DFC8E9C11F}" type="presOf" srcId="{CBFCAAC3-125E-47FF-B0DE-A925EEC0153D}" destId="{485BE743-C695-46C8-8DA8-0C22AE7F0037}" srcOrd="0" destOrd="0" presId="urn:microsoft.com/office/officeart/2005/8/layout/equation1"/>
    <dgm:cxn modelId="{E9511355-D339-4294-8EA7-057876DA946C}" type="presParOf" srcId="{51D306AF-3169-4F84-8AC7-79888E53E4DC}" destId="{94DA16FF-52AB-48E6-965E-4DCA2C8468F7}" srcOrd="0" destOrd="0" presId="urn:microsoft.com/office/officeart/2005/8/layout/equation1"/>
    <dgm:cxn modelId="{C077D358-97BC-4030-A921-A57505C1DFFB}" type="presParOf" srcId="{51D306AF-3169-4F84-8AC7-79888E53E4DC}" destId="{B3898976-9F4C-4DD3-A320-7EDA38336C38}" srcOrd="1" destOrd="0" presId="urn:microsoft.com/office/officeart/2005/8/layout/equation1"/>
    <dgm:cxn modelId="{03BA98D5-EBEC-4F41-B93C-0A704F087E09}" type="presParOf" srcId="{51D306AF-3169-4F84-8AC7-79888E53E4DC}" destId="{F862C2E8-E440-4578-8E73-E4B471407DAB}" srcOrd="2" destOrd="0" presId="urn:microsoft.com/office/officeart/2005/8/layout/equation1"/>
    <dgm:cxn modelId="{30C12FC1-D348-4657-B8DD-03105DD129B8}" type="presParOf" srcId="{51D306AF-3169-4F84-8AC7-79888E53E4DC}" destId="{2BCFA9FA-E69F-4EC1-B4A2-2B076A7DF0F8}" srcOrd="3" destOrd="0" presId="urn:microsoft.com/office/officeart/2005/8/layout/equation1"/>
    <dgm:cxn modelId="{2BCBDBF2-0631-4525-AF11-35AE053B4E88}" type="presParOf" srcId="{51D306AF-3169-4F84-8AC7-79888E53E4DC}" destId="{56D4F365-34D2-48B7-8C2E-A9E63FE72832}" srcOrd="4" destOrd="0" presId="urn:microsoft.com/office/officeart/2005/8/layout/equation1"/>
    <dgm:cxn modelId="{383D06B6-71BD-4455-AC2A-96832B952166}" type="presParOf" srcId="{51D306AF-3169-4F84-8AC7-79888E53E4DC}" destId="{04F39469-FBB7-4752-AAFC-2CCB91D0CCB0}" srcOrd="5" destOrd="0" presId="urn:microsoft.com/office/officeart/2005/8/layout/equation1"/>
    <dgm:cxn modelId="{9131BFCE-A875-4B16-8C66-D0D5E6E19372}" type="presParOf" srcId="{51D306AF-3169-4F84-8AC7-79888E53E4DC}" destId="{7AFFB76D-0113-4AE1-9FD4-BADADADBFEFA}" srcOrd="6" destOrd="0" presId="urn:microsoft.com/office/officeart/2005/8/layout/equation1"/>
    <dgm:cxn modelId="{C332A7E7-3683-46D1-9C16-422A59E2DFB1}" type="presParOf" srcId="{51D306AF-3169-4F84-8AC7-79888E53E4DC}" destId="{EF746207-8891-4954-83CA-D50BEBF54268}" srcOrd="7" destOrd="0" presId="urn:microsoft.com/office/officeart/2005/8/layout/equation1"/>
    <dgm:cxn modelId="{931B7F68-2182-4969-AC3E-70039803253A}" type="presParOf" srcId="{51D306AF-3169-4F84-8AC7-79888E53E4DC}" destId="{485BE743-C695-46C8-8DA8-0C22AE7F0037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486A83-0DDA-4140-A4B1-08964B4C4654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84D987F5-269F-486B-8AA1-DA0884160049}">
      <dgm:prSet phldrT="[Testo]"/>
      <dgm:spPr/>
      <dgm:t>
        <a:bodyPr/>
        <a:lstStyle/>
        <a:p>
          <a:r>
            <a:rPr lang="it-IT" dirty="0" smtClean="0"/>
            <a:t>Speculazione</a:t>
          </a:r>
          <a:endParaRPr lang="it-IT" dirty="0"/>
        </a:p>
      </dgm:t>
    </dgm:pt>
    <dgm:pt modelId="{FCCCCC79-1239-446C-99CE-D513C3459849}" type="parTrans" cxnId="{A2DE32B5-4DD0-47ED-9CC6-D9D83F579B23}">
      <dgm:prSet/>
      <dgm:spPr/>
      <dgm:t>
        <a:bodyPr/>
        <a:lstStyle/>
        <a:p>
          <a:endParaRPr lang="it-IT"/>
        </a:p>
      </dgm:t>
    </dgm:pt>
    <dgm:pt modelId="{D8995136-EEBA-44B6-8DA9-8FFD8102482F}" type="sibTrans" cxnId="{A2DE32B5-4DD0-47ED-9CC6-D9D83F579B23}">
      <dgm:prSet/>
      <dgm:spPr/>
      <dgm:t>
        <a:bodyPr/>
        <a:lstStyle/>
        <a:p>
          <a:endParaRPr lang="it-IT"/>
        </a:p>
      </dgm:t>
    </dgm:pt>
    <dgm:pt modelId="{50B78271-F139-412D-8CDD-B05941AB778D}">
      <dgm:prSet phldrT="[Testo]"/>
      <dgm:spPr/>
      <dgm:t>
        <a:bodyPr/>
        <a:lstStyle/>
        <a:p>
          <a:r>
            <a:rPr lang="it-IT" dirty="0" smtClean="0"/>
            <a:t>Sui prezzi attesi</a:t>
          </a:r>
          <a:endParaRPr lang="it-IT" dirty="0"/>
        </a:p>
      </dgm:t>
    </dgm:pt>
    <dgm:pt modelId="{E360B1CB-B88D-4E6B-8019-A0DDF45CCE1A}" type="parTrans" cxnId="{59E89402-8B28-4FF9-AC1A-07625496AF71}">
      <dgm:prSet/>
      <dgm:spPr/>
      <dgm:t>
        <a:bodyPr/>
        <a:lstStyle/>
        <a:p>
          <a:endParaRPr lang="it-IT"/>
        </a:p>
      </dgm:t>
    </dgm:pt>
    <dgm:pt modelId="{3CBE07C4-8759-4259-9D3C-981C11230837}" type="sibTrans" cxnId="{59E89402-8B28-4FF9-AC1A-07625496AF71}">
      <dgm:prSet/>
      <dgm:spPr/>
      <dgm:t>
        <a:bodyPr/>
        <a:lstStyle/>
        <a:p>
          <a:endParaRPr lang="it-IT"/>
        </a:p>
      </dgm:t>
    </dgm:pt>
    <dgm:pt modelId="{8C7D3607-01EA-4F29-8205-45B11CE3986A}">
      <dgm:prSet phldrT="[Testo]"/>
      <dgm:spPr/>
      <dgm:t>
        <a:bodyPr/>
        <a:lstStyle/>
        <a:p>
          <a:r>
            <a:rPr lang="it-IT" dirty="0" smtClean="0"/>
            <a:t>derivati</a:t>
          </a:r>
          <a:endParaRPr lang="it-IT" dirty="0"/>
        </a:p>
      </dgm:t>
    </dgm:pt>
    <dgm:pt modelId="{F232ACAF-4EB5-4A0F-BF07-4BC952C78A76}" type="parTrans" cxnId="{A1DA27C9-5639-4143-A5CD-FF93416767D5}">
      <dgm:prSet/>
      <dgm:spPr/>
      <dgm:t>
        <a:bodyPr/>
        <a:lstStyle/>
        <a:p>
          <a:endParaRPr lang="it-IT"/>
        </a:p>
      </dgm:t>
    </dgm:pt>
    <dgm:pt modelId="{42F5E87B-B2ED-4ECB-A3B0-70399A086F30}" type="sibTrans" cxnId="{A1DA27C9-5639-4143-A5CD-FF93416767D5}">
      <dgm:prSet/>
      <dgm:spPr/>
      <dgm:t>
        <a:bodyPr/>
        <a:lstStyle/>
        <a:p>
          <a:endParaRPr lang="it-IT"/>
        </a:p>
      </dgm:t>
    </dgm:pt>
    <dgm:pt modelId="{F7D7EA2E-80B0-4165-9A58-A6D533A9D630}">
      <dgm:prSet phldrT="[Testo]"/>
      <dgm:spPr/>
      <dgm:t>
        <a:bodyPr/>
        <a:lstStyle/>
        <a:p>
          <a:r>
            <a:rPr lang="it-IT" dirty="0" smtClean="0"/>
            <a:t>swap</a:t>
          </a:r>
          <a:endParaRPr lang="it-IT" dirty="0"/>
        </a:p>
      </dgm:t>
    </dgm:pt>
    <dgm:pt modelId="{4B698D3E-853F-44A9-A895-495FE943BAB0}" type="parTrans" cxnId="{847674B9-577B-44D8-A0E7-58409DF29234}">
      <dgm:prSet/>
      <dgm:spPr/>
      <dgm:t>
        <a:bodyPr/>
        <a:lstStyle/>
        <a:p>
          <a:endParaRPr lang="it-IT"/>
        </a:p>
      </dgm:t>
    </dgm:pt>
    <dgm:pt modelId="{C07E9A5B-14B4-4437-84B6-A40D4A36747E}" type="sibTrans" cxnId="{847674B9-577B-44D8-A0E7-58409DF29234}">
      <dgm:prSet/>
      <dgm:spPr/>
      <dgm:t>
        <a:bodyPr/>
        <a:lstStyle/>
        <a:p>
          <a:endParaRPr lang="it-IT"/>
        </a:p>
      </dgm:t>
    </dgm:pt>
    <dgm:pt modelId="{393F150D-3329-4B16-A4D5-3C594B87B0E0}">
      <dgm:prSet phldrT="[Testo]"/>
      <dgm:spPr/>
      <dgm:t>
        <a:bodyPr/>
        <a:lstStyle/>
        <a:p>
          <a:r>
            <a:rPr lang="it-IT" dirty="0" smtClean="0"/>
            <a:t>Sui prezzi da monopolio</a:t>
          </a:r>
          <a:endParaRPr lang="it-IT" dirty="0"/>
        </a:p>
      </dgm:t>
    </dgm:pt>
    <dgm:pt modelId="{DF1DE89C-F2D7-45FC-9AC2-79E0509AE714}" type="parTrans" cxnId="{E563692B-BD89-445B-9B0C-59BD4B9554DE}">
      <dgm:prSet/>
      <dgm:spPr/>
      <dgm:t>
        <a:bodyPr/>
        <a:lstStyle/>
        <a:p>
          <a:endParaRPr lang="it-IT"/>
        </a:p>
      </dgm:t>
    </dgm:pt>
    <dgm:pt modelId="{C66F574C-12B9-42C1-952D-61E205767157}" type="sibTrans" cxnId="{E563692B-BD89-445B-9B0C-59BD4B9554DE}">
      <dgm:prSet/>
      <dgm:spPr/>
      <dgm:t>
        <a:bodyPr/>
        <a:lstStyle/>
        <a:p>
          <a:endParaRPr lang="it-IT"/>
        </a:p>
      </dgm:t>
    </dgm:pt>
    <dgm:pt modelId="{BE00910C-77F1-43EA-8E6E-BC8523B25F1B}">
      <dgm:prSet/>
      <dgm:spPr/>
      <dgm:t>
        <a:bodyPr/>
        <a:lstStyle/>
        <a:p>
          <a:r>
            <a:rPr lang="it-IT" dirty="0" err="1" smtClean="0"/>
            <a:t>Futures</a:t>
          </a:r>
          <a:r>
            <a:rPr lang="it-IT" dirty="0" smtClean="0"/>
            <a:t> </a:t>
          </a:r>
          <a:endParaRPr lang="it-IT" dirty="0"/>
        </a:p>
      </dgm:t>
    </dgm:pt>
    <dgm:pt modelId="{1875AF9D-5207-445A-8582-19F6445039A9}" type="parTrans" cxnId="{4377C88C-FFDB-4B30-A89B-D827F3948C25}">
      <dgm:prSet/>
      <dgm:spPr/>
      <dgm:t>
        <a:bodyPr/>
        <a:lstStyle/>
        <a:p>
          <a:endParaRPr lang="it-IT"/>
        </a:p>
      </dgm:t>
    </dgm:pt>
    <dgm:pt modelId="{E93C6F9E-6ADB-4CBE-97A8-848F3104F83F}" type="sibTrans" cxnId="{4377C88C-FFDB-4B30-A89B-D827F3948C25}">
      <dgm:prSet/>
      <dgm:spPr/>
      <dgm:t>
        <a:bodyPr/>
        <a:lstStyle/>
        <a:p>
          <a:endParaRPr lang="it-IT"/>
        </a:p>
      </dgm:t>
    </dgm:pt>
    <dgm:pt modelId="{05F1F6EC-EC46-43E3-BD5E-7A12F931B905}" type="pres">
      <dgm:prSet presAssocID="{23486A83-0DDA-4140-A4B1-08964B4C465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0822BAC-95BE-42E4-A05A-E8390BC3400F}" type="pres">
      <dgm:prSet presAssocID="{84D987F5-269F-486B-8AA1-DA0884160049}" presName="root1" presStyleCnt="0"/>
      <dgm:spPr/>
    </dgm:pt>
    <dgm:pt modelId="{74770B4E-63C8-4D1A-9370-A08AABD1C9D0}" type="pres">
      <dgm:prSet presAssocID="{84D987F5-269F-486B-8AA1-DA088416004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C481E06-BB12-4DEB-B029-FF49FE16026F}" type="pres">
      <dgm:prSet presAssocID="{84D987F5-269F-486B-8AA1-DA0884160049}" presName="level2hierChild" presStyleCnt="0"/>
      <dgm:spPr/>
    </dgm:pt>
    <dgm:pt modelId="{9B63E247-5C90-4FDB-9AF4-C924FFF2B1FA}" type="pres">
      <dgm:prSet presAssocID="{E360B1CB-B88D-4E6B-8019-A0DDF45CCE1A}" presName="conn2-1" presStyleLbl="parChTrans1D2" presStyleIdx="0" presStyleCnt="2"/>
      <dgm:spPr/>
      <dgm:t>
        <a:bodyPr/>
        <a:lstStyle/>
        <a:p>
          <a:endParaRPr lang="it-IT"/>
        </a:p>
      </dgm:t>
    </dgm:pt>
    <dgm:pt modelId="{357B7702-1B17-4B27-BD29-C0B39F359B0F}" type="pres">
      <dgm:prSet presAssocID="{E360B1CB-B88D-4E6B-8019-A0DDF45CCE1A}" presName="connTx" presStyleLbl="parChTrans1D2" presStyleIdx="0" presStyleCnt="2"/>
      <dgm:spPr/>
      <dgm:t>
        <a:bodyPr/>
        <a:lstStyle/>
        <a:p>
          <a:endParaRPr lang="it-IT"/>
        </a:p>
      </dgm:t>
    </dgm:pt>
    <dgm:pt modelId="{3E6CEE9C-F038-4A9D-ACCF-017F6D8E5E71}" type="pres">
      <dgm:prSet presAssocID="{50B78271-F139-412D-8CDD-B05941AB778D}" presName="root2" presStyleCnt="0"/>
      <dgm:spPr/>
    </dgm:pt>
    <dgm:pt modelId="{CEC6E72A-334B-4699-9683-6D8A1F9AADDA}" type="pres">
      <dgm:prSet presAssocID="{50B78271-F139-412D-8CDD-B05941AB778D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EFE6559-938F-4BDB-81B7-17F45E0A8BD6}" type="pres">
      <dgm:prSet presAssocID="{50B78271-F139-412D-8CDD-B05941AB778D}" presName="level3hierChild" presStyleCnt="0"/>
      <dgm:spPr/>
    </dgm:pt>
    <dgm:pt modelId="{24D37BAF-2AE1-4723-BB56-1D2EF1BB3AF6}" type="pres">
      <dgm:prSet presAssocID="{1875AF9D-5207-445A-8582-19F6445039A9}" presName="conn2-1" presStyleLbl="parChTrans1D3" presStyleIdx="0" presStyleCnt="3"/>
      <dgm:spPr/>
      <dgm:t>
        <a:bodyPr/>
        <a:lstStyle/>
        <a:p>
          <a:endParaRPr lang="it-IT"/>
        </a:p>
      </dgm:t>
    </dgm:pt>
    <dgm:pt modelId="{D6D0F74A-7321-4AFE-9FD4-A2A84626D279}" type="pres">
      <dgm:prSet presAssocID="{1875AF9D-5207-445A-8582-19F6445039A9}" presName="connTx" presStyleLbl="parChTrans1D3" presStyleIdx="0" presStyleCnt="3"/>
      <dgm:spPr/>
      <dgm:t>
        <a:bodyPr/>
        <a:lstStyle/>
        <a:p>
          <a:endParaRPr lang="it-IT"/>
        </a:p>
      </dgm:t>
    </dgm:pt>
    <dgm:pt modelId="{5F266C5D-25AE-41A6-8516-D5D2A60DD61F}" type="pres">
      <dgm:prSet presAssocID="{BE00910C-77F1-43EA-8E6E-BC8523B25F1B}" presName="root2" presStyleCnt="0"/>
      <dgm:spPr/>
    </dgm:pt>
    <dgm:pt modelId="{6AA0E940-7F5F-49D5-ACC0-99DA7650FD58}" type="pres">
      <dgm:prSet presAssocID="{BE00910C-77F1-43EA-8E6E-BC8523B25F1B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BD87895-2ABB-44C6-91E3-4B88B1C08E3F}" type="pres">
      <dgm:prSet presAssocID="{BE00910C-77F1-43EA-8E6E-BC8523B25F1B}" presName="level3hierChild" presStyleCnt="0"/>
      <dgm:spPr/>
    </dgm:pt>
    <dgm:pt modelId="{5647C67A-548D-497A-8DC8-F9A6389C0ED8}" type="pres">
      <dgm:prSet presAssocID="{F232ACAF-4EB5-4A0F-BF07-4BC952C78A76}" presName="conn2-1" presStyleLbl="parChTrans1D3" presStyleIdx="1" presStyleCnt="3"/>
      <dgm:spPr/>
      <dgm:t>
        <a:bodyPr/>
        <a:lstStyle/>
        <a:p>
          <a:endParaRPr lang="it-IT"/>
        </a:p>
      </dgm:t>
    </dgm:pt>
    <dgm:pt modelId="{D8EE553C-3C22-48E2-A392-9B71FA7F15A1}" type="pres">
      <dgm:prSet presAssocID="{F232ACAF-4EB5-4A0F-BF07-4BC952C78A76}" presName="connTx" presStyleLbl="parChTrans1D3" presStyleIdx="1" presStyleCnt="3"/>
      <dgm:spPr/>
      <dgm:t>
        <a:bodyPr/>
        <a:lstStyle/>
        <a:p>
          <a:endParaRPr lang="it-IT"/>
        </a:p>
      </dgm:t>
    </dgm:pt>
    <dgm:pt modelId="{5A4EFC33-C69E-48D5-9466-492F0E398D59}" type="pres">
      <dgm:prSet presAssocID="{8C7D3607-01EA-4F29-8205-45B11CE3986A}" presName="root2" presStyleCnt="0"/>
      <dgm:spPr/>
    </dgm:pt>
    <dgm:pt modelId="{F43E4725-7E92-44C7-978F-58A9ED9A47FB}" type="pres">
      <dgm:prSet presAssocID="{8C7D3607-01EA-4F29-8205-45B11CE3986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7AE5328-19CB-4E80-B7EF-662DE80B04CD}" type="pres">
      <dgm:prSet presAssocID="{8C7D3607-01EA-4F29-8205-45B11CE3986A}" presName="level3hierChild" presStyleCnt="0"/>
      <dgm:spPr/>
    </dgm:pt>
    <dgm:pt modelId="{D73897A6-DBB2-471C-837A-F8F319C68133}" type="pres">
      <dgm:prSet presAssocID="{4B698D3E-853F-44A9-A895-495FE943BAB0}" presName="conn2-1" presStyleLbl="parChTrans1D3" presStyleIdx="2" presStyleCnt="3"/>
      <dgm:spPr/>
      <dgm:t>
        <a:bodyPr/>
        <a:lstStyle/>
        <a:p>
          <a:endParaRPr lang="it-IT"/>
        </a:p>
      </dgm:t>
    </dgm:pt>
    <dgm:pt modelId="{FBC59291-088C-4161-9DC2-384B5545F2DC}" type="pres">
      <dgm:prSet presAssocID="{4B698D3E-853F-44A9-A895-495FE943BAB0}" presName="connTx" presStyleLbl="parChTrans1D3" presStyleIdx="2" presStyleCnt="3"/>
      <dgm:spPr/>
      <dgm:t>
        <a:bodyPr/>
        <a:lstStyle/>
        <a:p>
          <a:endParaRPr lang="it-IT"/>
        </a:p>
      </dgm:t>
    </dgm:pt>
    <dgm:pt modelId="{AD0F4503-5169-4DF7-8AED-6661B36D5691}" type="pres">
      <dgm:prSet presAssocID="{F7D7EA2E-80B0-4165-9A58-A6D533A9D630}" presName="root2" presStyleCnt="0"/>
      <dgm:spPr/>
    </dgm:pt>
    <dgm:pt modelId="{4DFA9F02-6193-4256-B3B1-A34A426B3B23}" type="pres">
      <dgm:prSet presAssocID="{F7D7EA2E-80B0-4165-9A58-A6D533A9D630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F918B229-B93A-4C88-9ACF-3D25860CF39F}" type="pres">
      <dgm:prSet presAssocID="{F7D7EA2E-80B0-4165-9A58-A6D533A9D630}" presName="level3hierChild" presStyleCnt="0"/>
      <dgm:spPr/>
    </dgm:pt>
    <dgm:pt modelId="{82787BFE-C974-4A28-9D3D-3AB34B94E034}" type="pres">
      <dgm:prSet presAssocID="{DF1DE89C-F2D7-45FC-9AC2-79E0509AE714}" presName="conn2-1" presStyleLbl="parChTrans1D2" presStyleIdx="1" presStyleCnt="2"/>
      <dgm:spPr/>
      <dgm:t>
        <a:bodyPr/>
        <a:lstStyle/>
        <a:p>
          <a:endParaRPr lang="it-IT"/>
        </a:p>
      </dgm:t>
    </dgm:pt>
    <dgm:pt modelId="{DD8C828C-79D7-41E6-9777-2945D26810D5}" type="pres">
      <dgm:prSet presAssocID="{DF1DE89C-F2D7-45FC-9AC2-79E0509AE714}" presName="connTx" presStyleLbl="parChTrans1D2" presStyleIdx="1" presStyleCnt="2"/>
      <dgm:spPr/>
      <dgm:t>
        <a:bodyPr/>
        <a:lstStyle/>
        <a:p>
          <a:endParaRPr lang="it-IT"/>
        </a:p>
      </dgm:t>
    </dgm:pt>
    <dgm:pt modelId="{A0B2FAEC-DFA7-4DD5-AAB3-BFF8A46B58F3}" type="pres">
      <dgm:prSet presAssocID="{393F150D-3329-4B16-A4D5-3C594B87B0E0}" presName="root2" presStyleCnt="0"/>
      <dgm:spPr/>
    </dgm:pt>
    <dgm:pt modelId="{3F3EE6B8-1CF1-4A36-82D3-2217DA1531A0}" type="pres">
      <dgm:prSet presAssocID="{393F150D-3329-4B16-A4D5-3C594B87B0E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E8C943F-A6CB-4057-99D8-7D73459ECFAE}" type="pres">
      <dgm:prSet presAssocID="{393F150D-3329-4B16-A4D5-3C594B87B0E0}" presName="level3hierChild" presStyleCnt="0"/>
      <dgm:spPr/>
    </dgm:pt>
  </dgm:ptLst>
  <dgm:cxnLst>
    <dgm:cxn modelId="{FED5B65C-DB8F-4FB6-921A-027A63D2F15F}" type="presOf" srcId="{393F150D-3329-4B16-A4D5-3C594B87B0E0}" destId="{3F3EE6B8-1CF1-4A36-82D3-2217DA1531A0}" srcOrd="0" destOrd="0" presId="urn:microsoft.com/office/officeart/2005/8/layout/hierarchy2"/>
    <dgm:cxn modelId="{A51439C0-7C4C-41F8-909E-C52DFC124CC7}" type="presOf" srcId="{4B698D3E-853F-44A9-A895-495FE943BAB0}" destId="{FBC59291-088C-4161-9DC2-384B5545F2DC}" srcOrd="1" destOrd="0" presId="urn:microsoft.com/office/officeart/2005/8/layout/hierarchy2"/>
    <dgm:cxn modelId="{A1DA27C9-5639-4143-A5CD-FF93416767D5}" srcId="{50B78271-F139-412D-8CDD-B05941AB778D}" destId="{8C7D3607-01EA-4F29-8205-45B11CE3986A}" srcOrd="1" destOrd="0" parTransId="{F232ACAF-4EB5-4A0F-BF07-4BC952C78A76}" sibTransId="{42F5E87B-B2ED-4ECB-A3B0-70399A086F30}"/>
    <dgm:cxn modelId="{17747602-A9BA-4FD0-B05F-D76EF96175B2}" type="presOf" srcId="{DF1DE89C-F2D7-45FC-9AC2-79E0509AE714}" destId="{82787BFE-C974-4A28-9D3D-3AB34B94E034}" srcOrd="0" destOrd="0" presId="urn:microsoft.com/office/officeart/2005/8/layout/hierarchy2"/>
    <dgm:cxn modelId="{A2DE32B5-4DD0-47ED-9CC6-D9D83F579B23}" srcId="{23486A83-0DDA-4140-A4B1-08964B4C4654}" destId="{84D987F5-269F-486B-8AA1-DA0884160049}" srcOrd="0" destOrd="0" parTransId="{FCCCCC79-1239-446C-99CE-D513C3459849}" sibTransId="{D8995136-EEBA-44B6-8DA9-8FFD8102482F}"/>
    <dgm:cxn modelId="{888EE5F9-C5B8-4D04-9E13-75EE2BF055DD}" type="presOf" srcId="{E360B1CB-B88D-4E6B-8019-A0DDF45CCE1A}" destId="{357B7702-1B17-4B27-BD29-C0B39F359B0F}" srcOrd="1" destOrd="0" presId="urn:microsoft.com/office/officeart/2005/8/layout/hierarchy2"/>
    <dgm:cxn modelId="{9E6F3CA0-BC88-49C2-B347-F67775F1249E}" type="presOf" srcId="{F232ACAF-4EB5-4A0F-BF07-4BC952C78A76}" destId="{5647C67A-548D-497A-8DC8-F9A6389C0ED8}" srcOrd="0" destOrd="0" presId="urn:microsoft.com/office/officeart/2005/8/layout/hierarchy2"/>
    <dgm:cxn modelId="{E563692B-BD89-445B-9B0C-59BD4B9554DE}" srcId="{84D987F5-269F-486B-8AA1-DA0884160049}" destId="{393F150D-3329-4B16-A4D5-3C594B87B0E0}" srcOrd="1" destOrd="0" parTransId="{DF1DE89C-F2D7-45FC-9AC2-79E0509AE714}" sibTransId="{C66F574C-12B9-42C1-952D-61E205767157}"/>
    <dgm:cxn modelId="{F21CA0A5-E8C3-4C20-A44B-15724AC3BCB3}" type="presOf" srcId="{DF1DE89C-F2D7-45FC-9AC2-79E0509AE714}" destId="{DD8C828C-79D7-41E6-9777-2945D26810D5}" srcOrd="1" destOrd="0" presId="urn:microsoft.com/office/officeart/2005/8/layout/hierarchy2"/>
    <dgm:cxn modelId="{4204C6B4-A7EE-4B8D-AB11-BB3D8BB6F3C7}" type="presOf" srcId="{BE00910C-77F1-43EA-8E6E-BC8523B25F1B}" destId="{6AA0E940-7F5F-49D5-ACC0-99DA7650FD58}" srcOrd="0" destOrd="0" presId="urn:microsoft.com/office/officeart/2005/8/layout/hierarchy2"/>
    <dgm:cxn modelId="{FD3CD592-8286-4C23-ABF9-81E1E80411EB}" type="presOf" srcId="{1875AF9D-5207-445A-8582-19F6445039A9}" destId="{24D37BAF-2AE1-4723-BB56-1D2EF1BB3AF6}" srcOrd="0" destOrd="0" presId="urn:microsoft.com/office/officeart/2005/8/layout/hierarchy2"/>
    <dgm:cxn modelId="{0A7ED3E4-D1E3-43B0-9629-31B16BAE6F47}" type="presOf" srcId="{84D987F5-269F-486B-8AA1-DA0884160049}" destId="{74770B4E-63C8-4D1A-9370-A08AABD1C9D0}" srcOrd="0" destOrd="0" presId="urn:microsoft.com/office/officeart/2005/8/layout/hierarchy2"/>
    <dgm:cxn modelId="{80F1FAF0-7EF5-43DF-A6B7-8052477102BA}" type="presOf" srcId="{E360B1CB-B88D-4E6B-8019-A0DDF45CCE1A}" destId="{9B63E247-5C90-4FDB-9AF4-C924FFF2B1FA}" srcOrd="0" destOrd="0" presId="urn:microsoft.com/office/officeart/2005/8/layout/hierarchy2"/>
    <dgm:cxn modelId="{0B757B84-FCE4-42CC-A7B6-0C5A10007880}" type="presOf" srcId="{F232ACAF-4EB5-4A0F-BF07-4BC952C78A76}" destId="{D8EE553C-3C22-48E2-A392-9B71FA7F15A1}" srcOrd="1" destOrd="0" presId="urn:microsoft.com/office/officeart/2005/8/layout/hierarchy2"/>
    <dgm:cxn modelId="{4377C88C-FFDB-4B30-A89B-D827F3948C25}" srcId="{50B78271-F139-412D-8CDD-B05941AB778D}" destId="{BE00910C-77F1-43EA-8E6E-BC8523B25F1B}" srcOrd="0" destOrd="0" parTransId="{1875AF9D-5207-445A-8582-19F6445039A9}" sibTransId="{E93C6F9E-6ADB-4CBE-97A8-848F3104F83F}"/>
    <dgm:cxn modelId="{847674B9-577B-44D8-A0E7-58409DF29234}" srcId="{50B78271-F139-412D-8CDD-B05941AB778D}" destId="{F7D7EA2E-80B0-4165-9A58-A6D533A9D630}" srcOrd="2" destOrd="0" parTransId="{4B698D3E-853F-44A9-A895-495FE943BAB0}" sibTransId="{C07E9A5B-14B4-4437-84B6-A40D4A36747E}"/>
    <dgm:cxn modelId="{49A01DAC-31D6-4902-84F1-2A14EEEE7B4C}" type="presOf" srcId="{23486A83-0DDA-4140-A4B1-08964B4C4654}" destId="{05F1F6EC-EC46-43E3-BD5E-7A12F931B905}" srcOrd="0" destOrd="0" presId="urn:microsoft.com/office/officeart/2005/8/layout/hierarchy2"/>
    <dgm:cxn modelId="{E72B0136-6A72-4DC3-B70E-B2D2E9E2A7E6}" type="presOf" srcId="{50B78271-F139-412D-8CDD-B05941AB778D}" destId="{CEC6E72A-334B-4699-9683-6D8A1F9AADDA}" srcOrd="0" destOrd="0" presId="urn:microsoft.com/office/officeart/2005/8/layout/hierarchy2"/>
    <dgm:cxn modelId="{8417B75C-7C1A-407C-BF1A-AF6FB27D1374}" type="presOf" srcId="{4B698D3E-853F-44A9-A895-495FE943BAB0}" destId="{D73897A6-DBB2-471C-837A-F8F319C68133}" srcOrd="0" destOrd="0" presId="urn:microsoft.com/office/officeart/2005/8/layout/hierarchy2"/>
    <dgm:cxn modelId="{AF250C07-7F6D-4505-8F6A-67A799FF1768}" type="presOf" srcId="{1875AF9D-5207-445A-8582-19F6445039A9}" destId="{D6D0F74A-7321-4AFE-9FD4-A2A84626D279}" srcOrd="1" destOrd="0" presId="urn:microsoft.com/office/officeart/2005/8/layout/hierarchy2"/>
    <dgm:cxn modelId="{6AF6B5A7-9D93-49CB-AB00-9C26D906ECE8}" type="presOf" srcId="{F7D7EA2E-80B0-4165-9A58-A6D533A9D630}" destId="{4DFA9F02-6193-4256-B3B1-A34A426B3B23}" srcOrd="0" destOrd="0" presId="urn:microsoft.com/office/officeart/2005/8/layout/hierarchy2"/>
    <dgm:cxn modelId="{59E89402-8B28-4FF9-AC1A-07625496AF71}" srcId="{84D987F5-269F-486B-8AA1-DA0884160049}" destId="{50B78271-F139-412D-8CDD-B05941AB778D}" srcOrd="0" destOrd="0" parTransId="{E360B1CB-B88D-4E6B-8019-A0DDF45CCE1A}" sibTransId="{3CBE07C4-8759-4259-9D3C-981C11230837}"/>
    <dgm:cxn modelId="{CB8224EC-3126-49AB-A294-548F5AD0F473}" type="presOf" srcId="{8C7D3607-01EA-4F29-8205-45B11CE3986A}" destId="{F43E4725-7E92-44C7-978F-58A9ED9A47FB}" srcOrd="0" destOrd="0" presId="urn:microsoft.com/office/officeart/2005/8/layout/hierarchy2"/>
    <dgm:cxn modelId="{A73B54A4-4A88-4628-AA6F-BBED39BAD98A}" type="presParOf" srcId="{05F1F6EC-EC46-43E3-BD5E-7A12F931B905}" destId="{10822BAC-95BE-42E4-A05A-E8390BC3400F}" srcOrd="0" destOrd="0" presId="urn:microsoft.com/office/officeart/2005/8/layout/hierarchy2"/>
    <dgm:cxn modelId="{79E97CB7-AE91-471A-B496-5D2DF2CDE75D}" type="presParOf" srcId="{10822BAC-95BE-42E4-A05A-E8390BC3400F}" destId="{74770B4E-63C8-4D1A-9370-A08AABD1C9D0}" srcOrd="0" destOrd="0" presId="urn:microsoft.com/office/officeart/2005/8/layout/hierarchy2"/>
    <dgm:cxn modelId="{8C64D61F-8CF1-40BD-93E2-1EEE538D0B22}" type="presParOf" srcId="{10822BAC-95BE-42E4-A05A-E8390BC3400F}" destId="{4C481E06-BB12-4DEB-B029-FF49FE16026F}" srcOrd="1" destOrd="0" presId="urn:microsoft.com/office/officeart/2005/8/layout/hierarchy2"/>
    <dgm:cxn modelId="{A864344A-36FD-4195-88D7-F1C2BD140D71}" type="presParOf" srcId="{4C481E06-BB12-4DEB-B029-FF49FE16026F}" destId="{9B63E247-5C90-4FDB-9AF4-C924FFF2B1FA}" srcOrd="0" destOrd="0" presId="urn:microsoft.com/office/officeart/2005/8/layout/hierarchy2"/>
    <dgm:cxn modelId="{02DC5254-70BD-41CF-83F7-E51F118978E7}" type="presParOf" srcId="{9B63E247-5C90-4FDB-9AF4-C924FFF2B1FA}" destId="{357B7702-1B17-4B27-BD29-C0B39F359B0F}" srcOrd="0" destOrd="0" presId="urn:microsoft.com/office/officeart/2005/8/layout/hierarchy2"/>
    <dgm:cxn modelId="{C5946CFD-A9DA-4CF5-BCC1-F0DC73461EE6}" type="presParOf" srcId="{4C481E06-BB12-4DEB-B029-FF49FE16026F}" destId="{3E6CEE9C-F038-4A9D-ACCF-017F6D8E5E71}" srcOrd="1" destOrd="0" presId="urn:microsoft.com/office/officeart/2005/8/layout/hierarchy2"/>
    <dgm:cxn modelId="{54285D2B-7AD9-4FB5-A46C-D4519B543E3B}" type="presParOf" srcId="{3E6CEE9C-F038-4A9D-ACCF-017F6D8E5E71}" destId="{CEC6E72A-334B-4699-9683-6D8A1F9AADDA}" srcOrd="0" destOrd="0" presId="urn:microsoft.com/office/officeart/2005/8/layout/hierarchy2"/>
    <dgm:cxn modelId="{39CB3CF4-CDD0-4157-9D08-BA7D6A296778}" type="presParOf" srcId="{3E6CEE9C-F038-4A9D-ACCF-017F6D8E5E71}" destId="{7EFE6559-938F-4BDB-81B7-17F45E0A8BD6}" srcOrd="1" destOrd="0" presId="urn:microsoft.com/office/officeart/2005/8/layout/hierarchy2"/>
    <dgm:cxn modelId="{2BDE0041-1AE6-4B7A-9185-35D7B58006CB}" type="presParOf" srcId="{7EFE6559-938F-4BDB-81B7-17F45E0A8BD6}" destId="{24D37BAF-2AE1-4723-BB56-1D2EF1BB3AF6}" srcOrd="0" destOrd="0" presId="urn:microsoft.com/office/officeart/2005/8/layout/hierarchy2"/>
    <dgm:cxn modelId="{122951BE-67ED-40A6-A242-FAEAC8093BAD}" type="presParOf" srcId="{24D37BAF-2AE1-4723-BB56-1D2EF1BB3AF6}" destId="{D6D0F74A-7321-4AFE-9FD4-A2A84626D279}" srcOrd="0" destOrd="0" presId="urn:microsoft.com/office/officeart/2005/8/layout/hierarchy2"/>
    <dgm:cxn modelId="{C1612D0E-685D-4107-847B-0924A0787DE8}" type="presParOf" srcId="{7EFE6559-938F-4BDB-81B7-17F45E0A8BD6}" destId="{5F266C5D-25AE-41A6-8516-D5D2A60DD61F}" srcOrd="1" destOrd="0" presId="urn:microsoft.com/office/officeart/2005/8/layout/hierarchy2"/>
    <dgm:cxn modelId="{B7A2C733-9829-4831-A253-6B4270E9B3E2}" type="presParOf" srcId="{5F266C5D-25AE-41A6-8516-D5D2A60DD61F}" destId="{6AA0E940-7F5F-49D5-ACC0-99DA7650FD58}" srcOrd="0" destOrd="0" presId="urn:microsoft.com/office/officeart/2005/8/layout/hierarchy2"/>
    <dgm:cxn modelId="{17D3C6D4-6C8F-49E5-8AF5-D13FFD900A34}" type="presParOf" srcId="{5F266C5D-25AE-41A6-8516-D5D2A60DD61F}" destId="{0BD87895-2ABB-44C6-91E3-4B88B1C08E3F}" srcOrd="1" destOrd="0" presId="urn:microsoft.com/office/officeart/2005/8/layout/hierarchy2"/>
    <dgm:cxn modelId="{73D2EF10-FD24-4E41-A80D-6B992212C9D7}" type="presParOf" srcId="{7EFE6559-938F-4BDB-81B7-17F45E0A8BD6}" destId="{5647C67A-548D-497A-8DC8-F9A6389C0ED8}" srcOrd="2" destOrd="0" presId="urn:microsoft.com/office/officeart/2005/8/layout/hierarchy2"/>
    <dgm:cxn modelId="{7C3E36A9-A871-4C3F-A59E-65EA23A940D6}" type="presParOf" srcId="{5647C67A-548D-497A-8DC8-F9A6389C0ED8}" destId="{D8EE553C-3C22-48E2-A392-9B71FA7F15A1}" srcOrd="0" destOrd="0" presId="urn:microsoft.com/office/officeart/2005/8/layout/hierarchy2"/>
    <dgm:cxn modelId="{D8DB0DEE-C2B8-4D32-A073-E523056497AE}" type="presParOf" srcId="{7EFE6559-938F-4BDB-81B7-17F45E0A8BD6}" destId="{5A4EFC33-C69E-48D5-9466-492F0E398D59}" srcOrd="3" destOrd="0" presId="urn:microsoft.com/office/officeart/2005/8/layout/hierarchy2"/>
    <dgm:cxn modelId="{E1974B4B-4C95-43D6-804E-D2057F43A1BD}" type="presParOf" srcId="{5A4EFC33-C69E-48D5-9466-492F0E398D59}" destId="{F43E4725-7E92-44C7-978F-58A9ED9A47FB}" srcOrd="0" destOrd="0" presId="urn:microsoft.com/office/officeart/2005/8/layout/hierarchy2"/>
    <dgm:cxn modelId="{C6064617-5281-4760-A67F-F83ABB971812}" type="presParOf" srcId="{5A4EFC33-C69E-48D5-9466-492F0E398D59}" destId="{37AE5328-19CB-4E80-B7EF-662DE80B04CD}" srcOrd="1" destOrd="0" presId="urn:microsoft.com/office/officeart/2005/8/layout/hierarchy2"/>
    <dgm:cxn modelId="{814A115A-8AE5-4EFE-AFAC-1D58009D6153}" type="presParOf" srcId="{7EFE6559-938F-4BDB-81B7-17F45E0A8BD6}" destId="{D73897A6-DBB2-471C-837A-F8F319C68133}" srcOrd="4" destOrd="0" presId="urn:microsoft.com/office/officeart/2005/8/layout/hierarchy2"/>
    <dgm:cxn modelId="{16E11080-01F3-421E-B4F2-21921408BE89}" type="presParOf" srcId="{D73897A6-DBB2-471C-837A-F8F319C68133}" destId="{FBC59291-088C-4161-9DC2-384B5545F2DC}" srcOrd="0" destOrd="0" presId="urn:microsoft.com/office/officeart/2005/8/layout/hierarchy2"/>
    <dgm:cxn modelId="{E848D259-8939-4526-B3B3-84A3C7F5C4C7}" type="presParOf" srcId="{7EFE6559-938F-4BDB-81B7-17F45E0A8BD6}" destId="{AD0F4503-5169-4DF7-8AED-6661B36D5691}" srcOrd="5" destOrd="0" presId="urn:microsoft.com/office/officeart/2005/8/layout/hierarchy2"/>
    <dgm:cxn modelId="{7D0F0A29-C677-4149-B5A8-4DDBB9BDE01E}" type="presParOf" srcId="{AD0F4503-5169-4DF7-8AED-6661B36D5691}" destId="{4DFA9F02-6193-4256-B3B1-A34A426B3B23}" srcOrd="0" destOrd="0" presId="urn:microsoft.com/office/officeart/2005/8/layout/hierarchy2"/>
    <dgm:cxn modelId="{084AAC04-3E5F-4FBC-90C9-5A10E380E681}" type="presParOf" srcId="{AD0F4503-5169-4DF7-8AED-6661B36D5691}" destId="{F918B229-B93A-4C88-9ACF-3D25860CF39F}" srcOrd="1" destOrd="0" presId="urn:microsoft.com/office/officeart/2005/8/layout/hierarchy2"/>
    <dgm:cxn modelId="{1DCCA50B-E789-42ED-9849-536E7A16F893}" type="presParOf" srcId="{4C481E06-BB12-4DEB-B029-FF49FE16026F}" destId="{82787BFE-C974-4A28-9D3D-3AB34B94E034}" srcOrd="2" destOrd="0" presId="urn:microsoft.com/office/officeart/2005/8/layout/hierarchy2"/>
    <dgm:cxn modelId="{B7ECB7E5-8225-4C33-A25A-236EF2FA86E4}" type="presParOf" srcId="{82787BFE-C974-4A28-9D3D-3AB34B94E034}" destId="{DD8C828C-79D7-41E6-9777-2945D26810D5}" srcOrd="0" destOrd="0" presId="urn:microsoft.com/office/officeart/2005/8/layout/hierarchy2"/>
    <dgm:cxn modelId="{E348046F-9EE4-401D-A37E-535A6D38986F}" type="presParOf" srcId="{4C481E06-BB12-4DEB-B029-FF49FE16026F}" destId="{A0B2FAEC-DFA7-4DD5-AAB3-BFF8A46B58F3}" srcOrd="3" destOrd="0" presId="urn:microsoft.com/office/officeart/2005/8/layout/hierarchy2"/>
    <dgm:cxn modelId="{75721B55-E180-4C86-81C5-B985D4463D74}" type="presParOf" srcId="{A0B2FAEC-DFA7-4DD5-AAB3-BFF8A46B58F3}" destId="{3F3EE6B8-1CF1-4A36-82D3-2217DA1531A0}" srcOrd="0" destOrd="0" presId="urn:microsoft.com/office/officeart/2005/8/layout/hierarchy2"/>
    <dgm:cxn modelId="{C609EC37-58BB-47FD-8E3B-F948E57AA7FC}" type="presParOf" srcId="{A0B2FAEC-DFA7-4DD5-AAB3-BFF8A46B58F3}" destId="{8E8C943F-A6CB-4057-99D8-7D73459ECFA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A16FF-52AB-48E6-965E-4DCA2C8468F7}">
      <dsp:nvSpPr>
        <dsp:cNvPr id="0" name=""/>
        <dsp:cNvSpPr/>
      </dsp:nvSpPr>
      <dsp:spPr>
        <a:xfrm>
          <a:off x="2130" y="777898"/>
          <a:ext cx="1569155" cy="7937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DOMANDA</a:t>
          </a:r>
          <a:endParaRPr lang="it-IT" sz="1800" kern="1200" dirty="0"/>
        </a:p>
      </dsp:txBody>
      <dsp:txXfrm>
        <a:off x="2130" y="777898"/>
        <a:ext cx="1569155" cy="793738"/>
      </dsp:txXfrm>
    </dsp:sp>
    <dsp:sp modelId="{F862C2E8-E440-4578-8E73-E4B471407DAB}">
      <dsp:nvSpPr>
        <dsp:cNvPr id="0" name=""/>
        <dsp:cNvSpPr/>
      </dsp:nvSpPr>
      <dsp:spPr>
        <a:xfrm>
          <a:off x="1616244" y="1014200"/>
          <a:ext cx="321134" cy="321134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1616244" y="1014200"/>
        <a:ext cx="321134" cy="321134"/>
      </dsp:txXfrm>
    </dsp:sp>
    <dsp:sp modelId="{56D4F365-34D2-48B7-8C2E-A9E63FE72832}">
      <dsp:nvSpPr>
        <dsp:cNvPr id="0" name=""/>
        <dsp:cNvSpPr/>
      </dsp:nvSpPr>
      <dsp:spPr>
        <a:xfrm>
          <a:off x="1982337" y="780285"/>
          <a:ext cx="1308178" cy="788965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OFFERTA</a:t>
          </a:r>
          <a:endParaRPr lang="it-IT" sz="1800" kern="1200" dirty="0"/>
        </a:p>
      </dsp:txBody>
      <dsp:txXfrm>
        <a:off x="1982337" y="780285"/>
        <a:ext cx="1308178" cy="788965"/>
      </dsp:txXfrm>
    </dsp:sp>
    <dsp:sp modelId="{7AFFB76D-0113-4AE1-9FD4-BADADADBFEFA}">
      <dsp:nvSpPr>
        <dsp:cNvPr id="0" name=""/>
        <dsp:cNvSpPr/>
      </dsp:nvSpPr>
      <dsp:spPr>
        <a:xfrm>
          <a:off x="3335474" y="1014200"/>
          <a:ext cx="321134" cy="321134"/>
        </a:xfrm>
        <a:prstGeom prst="mathEqua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300" kern="1200"/>
        </a:p>
      </dsp:txBody>
      <dsp:txXfrm>
        <a:off x="3335474" y="1014200"/>
        <a:ext cx="321134" cy="321134"/>
      </dsp:txXfrm>
    </dsp:sp>
    <dsp:sp modelId="{485BE743-C695-46C8-8DA8-0C22AE7F0037}">
      <dsp:nvSpPr>
        <dsp:cNvPr id="0" name=""/>
        <dsp:cNvSpPr/>
      </dsp:nvSpPr>
      <dsp:spPr>
        <a:xfrm>
          <a:off x="3701566" y="598376"/>
          <a:ext cx="1582714" cy="115278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ECONOMIA</a:t>
          </a:r>
          <a:endParaRPr lang="it-IT" sz="1800" kern="1200" dirty="0"/>
        </a:p>
      </dsp:txBody>
      <dsp:txXfrm>
        <a:off x="3701566" y="598376"/>
        <a:ext cx="1582714" cy="115278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770B4E-63C8-4D1A-9370-A08AABD1C9D0}">
      <dsp:nvSpPr>
        <dsp:cNvPr id="0" name=""/>
        <dsp:cNvSpPr/>
      </dsp:nvSpPr>
      <dsp:spPr>
        <a:xfrm>
          <a:off x="1587" y="209212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Speculazione</a:t>
          </a:r>
          <a:endParaRPr lang="it-IT" sz="2200" kern="1200" dirty="0"/>
        </a:p>
      </dsp:txBody>
      <dsp:txXfrm>
        <a:off x="1587" y="2092126"/>
        <a:ext cx="1603374" cy="801687"/>
      </dsp:txXfrm>
    </dsp:sp>
    <dsp:sp modelId="{9B63E247-5C90-4FDB-9AF4-C924FFF2B1FA}">
      <dsp:nvSpPr>
        <dsp:cNvPr id="0" name=""/>
        <dsp:cNvSpPr/>
      </dsp:nvSpPr>
      <dsp:spPr>
        <a:xfrm rot="19457599">
          <a:off x="1530725" y="224473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9457599">
        <a:off x="1905891" y="2242739"/>
        <a:ext cx="39491" cy="39491"/>
      </dsp:txXfrm>
    </dsp:sp>
    <dsp:sp modelId="{CEC6E72A-334B-4699-9683-6D8A1F9AADDA}">
      <dsp:nvSpPr>
        <dsp:cNvPr id="0" name=""/>
        <dsp:cNvSpPr/>
      </dsp:nvSpPr>
      <dsp:spPr>
        <a:xfrm>
          <a:off x="2246312" y="163115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Sui prezzi attesi</a:t>
          </a:r>
          <a:endParaRPr lang="it-IT" sz="2200" kern="1200" dirty="0"/>
        </a:p>
      </dsp:txBody>
      <dsp:txXfrm>
        <a:off x="2246312" y="1631156"/>
        <a:ext cx="1603374" cy="801687"/>
      </dsp:txXfrm>
    </dsp:sp>
    <dsp:sp modelId="{24D37BAF-2AE1-4723-BB56-1D2EF1BB3AF6}">
      <dsp:nvSpPr>
        <dsp:cNvPr id="0" name=""/>
        <dsp:cNvSpPr/>
      </dsp:nvSpPr>
      <dsp:spPr>
        <a:xfrm rot="18289469">
          <a:off x="3608823" y="1553275"/>
          <a:ext cx="112307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23078" y="17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18289469">
        <a:off x="4142285" y="1542952"/>
        <a:ext cx="56153" cy="56153"/>
      </dsp:txXfrm>
    </dsp:sp>
    <dsp:sp modelId="{6AA0E940-7F5F-49D5-ACC0-99DA7650FD58}">
      <dsp:nvSpPr>
        <dsp:cNvPr id="0" name=""/>
        <dsp:cNvSpPr/>
      </dsp:nvSpPr>
      <dsp:spPr>
        <a:xfrm>
          <a:off x="4491037" y="709215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err="1" smtClean="0"/>
            <a:t>Futures</a:t>
          </a:r>
          <a:r>
            <a:rPr lang="it-IT" sz="2200" kern="1200" dirty="0" smtClean="0"/>
            <a:t> </a:t>
          </a:r>
          <a:endParaRPr lang="it-IT" sz="2200" kern="1200" dirty="0"/>
        </a:p>
      </dsp:txBody>
      <dsp:txXfrm>
        <a:off x="4491037" y="709215"/>
        <a:ext cx="1603374" cy="801687"/>
      </dsp:txXfrm>
    </dsp:sp>
    <dsp:sp modelId="{5647C67A-548D-497A-8DC8-F9A6389C0ED8}">
      <dsp:nvSpPr>
        <dsp:cNvPr id="0" name=""/>
        <dsp:cNvSpPr/>
      </dsp:nvSpPr>
      <dsp:spPr>
        <a:xfrm>
          <a:off x="3849687" y="2014246"/>
          <a:ext cx="641350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641350" y="17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>
        <a:off x="4154328" y="2015966"/>
        <a:ext cx="32067" cy="32067"/>
      </dsp:txXfrm>
    </dsp:sp>
    <dsp:sp modelId="{F43E4725-7E92-44C7-978F-58A9ED9A47FB}">
      <dsp:nvSpPr>
        <dsp:cNvPr id="0" name=""/>
        <dsp:cNvSpPr/>
      </dsp:nvSpPr>
      <dsp:spPr>
        <a:xfrm>
          <a:off x="4491037" y="163115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derivati</a:t>
          </a:r>
          <a:endParaRPr lang="it-IT" sz="2200" kern="1200" dirty="0"/>
        </a:p>
      </dsp:txBody>
      <dsp:txXfrm>
        <a:off x="4491037" y="1631156"/>
        <a:ext cx="1603374" cy="801687"/>
      </dsp:txXfrm>
    </dsp:sp>
    <dsp:sp modelId="{D73897A6-DBB2-471C-837A-F8F319C68133}">
      <dsp:nvSpPr>
        <dsp:cNvPr id="0" name=""/>
        <dsp:cNvSpPr/>
      </dsp:nvSpPr>
      <dsp:spPr>
        <a:xfrm rot="3310531">
          <a:off x="3608823" y="2475216"/>
          <a:ext cx="1123078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1123078" y="17753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3310531">
        <a:off x="4142285" y="2464893"/>
        <a:ext cx="56153" cy="56153"/>
      </dsp:txXfrm>
    </dsp:sp>
    <dsp:sp modelId="{4DFA9F02-6193-4256-B3B1-A34A426B3B23}">
      <dsp:nvSpPr>
        <dsp:cNvPr id="0" name=""/>
        <dsp:cNvSpPr/>
      </dsp:nvSpPr>
      <dsp:spPr>
        <a:xfrm>
          <a:off x="4491037" y="255309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swap</a:t>
          </a:r>
          <a:endParaRPr lang="it-IT" sz="2200" kern="1200" dirty="0"/>
        </a:p>
      </dsp:txBody>
      <dsp:txXfrm>
        <a:off x="4491037" y="2553096"/>
        <a:ext cx="1603374" cy="801687"/>
      </dsp:txXfrm>
    </dsp:sp>
    <dsp:sp modelId="{82787BFE-C974-4A28-9D3D-3AB34B94E034}">
      <dsp:nvSpPr>
        <dsp:cNvPr id="0" name=""/>
        <dsp:cNvSpPr/>
      </dsp:nvSpPr>
      <dsp:spPr>
        <a:xfrm rot="2142401">
          <a:off x="1530725" y="2705701"/>
          <a:ext cx="789824" cy="35507"/>
        </a:xfrm>
        <a:custGeom>
          <a:avLst/>
          <a:gdLst/>
          <a:ahLst/>
          <a:cxnLst/>
          <a:rect l="0" t="0" r="0" b="0"/>
          <a:pathLst>
            <a:path>
              <a:moveTo>
                <a:pt x="0" y="17753"/>
              </a:moveTo>
              <a:lnTo>
                <a:pt x="789824" y="177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kern="1200"/>
        </a:p>
      </dsp:txBody>
      <dsp:txXfrm rot="2142401">
        <a:off x="1905891" y="2703709"/>
        <a:ext cx="39491" cy="39491"/>
      </dsp:txXfrm>
    </dsp:sp>
    <dsp:sp modelId="{3F3EE6B8-1CF1-4A36-82D3-2217DA1531A0}">
      <dsp:nvSpPr>
        <dsp:cNvPr id="0" name=""/>
        <dsp:cNvSpPr/>
      </dsp:nvSpPr>
      <dsp:spPr>
        <a:xfrm>
          <a:off x="2246312" y="2553096"/>
          <a:ext cx="1603374" cy="8016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200" kern="1200" dirty="0" smtClean="0"/>
            <a:t>Sui prezzi da monopolio</a:t>
          </a:r>
          <a:endParaRPr lang="it-IT" sz="2200" kern="1200" dirty="0"/>
        </a:p>
      </dsp:txBody>
      <dsp:txXfrm>
        <a:off x="2246312" y="2553096"/>
        <a:ext cx="1603374" cy="801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23E26-33BC-4546-9130-DA1E5572E620}" type="datetimeFigureOut">
              <a:rPr lang="it-IT" smtClean="0"/>
              <a:t>17/06/2016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A9F6-4082-443B-8E54-60363AC54A7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GuUpr-BnT8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gdm3gcEHPYY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lid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93096"/>
            <a:ext cx="4824536" cy="1974651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716016" y="508610"/>
            <a:ext cx="410561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dobe Kaiti Std R" pitchFamily="18" charset="-128"/>
                <a:ea typeface="Adobe Kaiti Std R" pitchFamily="18" charset="-128"/>
                <a:cs typeface="Arabic Typesetting" pitchFamily="66" charset="-78"/>
              </a:rPr>
              <a:t>Elena </a:t>
            </a:r>
            <a:r>
              <a:rPr lang="it-IT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dobe Kaiti Std R" pitchFamily="18" charset="-128"/>
                <a:ea typeface="Adobe Kaiti Std R" pitchFamily="18" charset="-128"/>
                <a:cs typeface="Arabic Typesetting" pitchFamily="66" charset="-78"/>
              </a:rPr>
              <a:t>Ghiglione</a:t>
            </a:r>
            <a:r>
              <a:rPr lang="it-IT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itchFamily="18" charset="-128"/>
                <a:ea typeface="Adobe Kaiti Std R" pitchFamily="18" charset="-128"/>
                <a:cs typeface="Arabic Typesetting" pitchFamily="66" charset="-78"/>
              </a:rPr>
              <a:t> </a:t>
            </a:r>
            <a:r>
              <a:rPr lang="it-IT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itchFamily="18" charset="-128"/>
                <a:ea typeface="Adobe Kaiti Std R" pitchFamily="18" charset="-128"/>
                <a:cs typeface="Arabic Typesetting" pitchFamily="66" charset="-78"/>
              </a:rPr>
              <a:t>&amp;</a:t>
            </a:r>
            <a:r>
              <a:rPr lang="it-IT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Adobe Kaiti Std R" pitchFamily="18" charset="-128"/>
                <a:ea typeface="Adobe Kaiti Std R" pitchFamily="18" charset="-128"/>
                <a:cs typeface="Arabic Typesetting" pitchFamily="66" charset="-78"/>
              </a:rPr>
              <a:t> </a:t>
            </a:r>
            <a:r>
              <a:rPr lang="it-IT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dobe Kaiti Std R" pitchFamily="18" charset="-128"/>
                <a:ea typeface="Adobe Kaiti Std R" pitchFamily="18" charset="-128"/>
                <a:cs typeface="Arabic Typesetting" pitchFamily="66" charset="-78"/>
              </a:rPr>
              <a:t>Silvia Barbero</a:t>
            </a:r>
            <a:endParaRPr lang="it-IT" sz="2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dobe Kaiti Std R" pitchFamily="18" charset="-128"/>
              <a:ea typeface="Adobe Kaiti Std R" pitchFamily="18" charset="-128"/>
              <a:cs typeface="Arabic Typesetting" pitchFamily="66" charset="-78"/>
            </a:endParaRPr>
          </a:p>
        </p:txBody>
      </p:sp>
      <p:pic>
        <p:nvPicPr>
          <p:cNvPr id="7" name="Immagine 6" descr="logo-caritas Fox gross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725144"/>
            <a:ext cx="2736304" cy="1319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tangolo 7"/>
          <p:cNvSpPr/>
          <p:nvPr/>
        </p:nvSpPr>
        <p:spPr>
          <a:xfrm>
            <a:off x="251520" y="1746101"/>
            <a:ext cx="8680390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finzione del libero mercato</a:t>
            </a:r>
          </a:p>
          <a:p>
            <a:pPr algn="ctr"/>
            <a:r>
              <a:rPr lang="it-IT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Il cibo come scommessa</a:t>
            </a:r>
            <a:endParaRPr lang="it-IT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4348" y="500043"/>
            <a:ext cx="75009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Esempio del COTONE: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Fumetto 2 5"/>
          <p:cNvSpPr/>
          <p:nvPr/>
        </p:nvSpPr>
        <p:spPr>
          <a:xfrm>
            <a:off x="4716016" y="1500174"/>
            <a:ext cx="2214578" cy="1571636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</a:t>
            </a:r>
            <a:r>
              <a:rPr lang="it-IT" sz="2000" dirty="0" smtClean="0"/>
              <a:t>ggi il mio cotone vale 100!</a:t>
            </a:r>
            <a:endParaRPr lang="it-IT" sz="2000" dirty="0"/>
          </a:p>
        </p:txBody>
      </p:sp>
      <p:sp>
        <p:nvSpPr>
          <p:cNvPr id="5" name="Fumetto 2 4"/>
          <p:cNvSpPr/>
          <p:nvPr/>
        </p:nvSpPr>
        <p:spPr>
          <a:xfrm>
            <a:off x="1714480" y="1357298"/>
            <a:ext cx="2357454" cy="1714512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Mi impegno  a comprare il tuo cotone tra 6 mesi, al suo valore attuale</a:t>
            </a:r>
            <a:endParaRPr lang="it-IT" sz="2000" dirty="0"/>
          </a:p>
        </p:txBody>
      </p:sp>
      <p:pic>
        <p:nvPicPr>
          <p:cNvPr id="1032" name="Picture 8" descr="http://www.googlerank.it/Soldi/Soldi-Guadagn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4457" y="3616136"/>
            <a:ext cx="2857500" cy="2419351"/>
          </a:xfrm>
          <a:prstGeom prst="rect">
            <a:avLst/>
          </a:prstGeom>
          <a:noFill/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83968" y="3608846"/>
            <a:ext cx="2426641" cy="2426641"/>
          </a:xfrm>
          <a:prstGeom prst="rect">
            <a:avLst/>
          </a:prstGeom>
        </p:spPr>
      </p:pic>
      <p:pic>
        <p:nvPicPr>
          <p:cNvPr id="1028" name="Picture 4" descr="http://www.agricultureguide.org/wp-content/uploads/cotton-in-basket1.jpg"/>
          <p:cNvPicPr>
            <a:picLocks noChangeAspect="1" noChangeArrowheads="1"/>
          </p:cNvPicPr>
          <p:nvPr/>
        </p:nvPicPr>
        <p:blipFill rotWithShape="1">
          <a:blip r:embed="rId4" cstate="print"/>
          <a:srcRect l="25564" t="5756" r="26693" b="44736"/>
          <a:stretch/>
        </p:blipFill>
        <p:spPr bwMode="auto">
          <a:xfrm>
            <a:off x="5385849" y="3587477"/>
            <a:ext cx="874912" cy="12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42910" y="428604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 6  MESI DOPO:</a:t>
            </a: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928662" y="1071546"/>
            <a:ext cx="7429552" cy="12311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sz="2000" dirty="0" smtClean="0"/>
              <a:t>VALORE COTONE: 110                                                 VALORE COTONE: 90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2466" name="Picture 2" descr="http://www.alessandrobenetti.com/wp-content/uploads/2011/12/omino_pensiero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3600476"/>
            <a:ext cx="2437732" cy="3043234"/>
          </a:xfrm>
          <a:prstGeom prst="rect">
            <a:avLst/>
          </a:prstGeom>
          <a:noFill/>
        </p:spPr>
      </p:pic>
      <p:pic>
        <p:nvPicPr>
          <p:cNvPr id="62468" name="Picture 4" descr="http://www.meccioantincendio.it/omino-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357562"/>
            <a:ext cx="2704848" cy="3114674"/>
          </a:xfrm>
          <a:prstGeom prst="rect">
            <a:avLst/>
          </a:prstGeom>
          <a:noFill/>
        </p:spPr>
      </p:pic>
      <p:sp>
        <p:nvSpPr>
          <p:cNvPr id="6" name="Fumetto 2 5"/>
          <p:cNvSpPr/>
          <p:nvPr/>
        </p:nvSpPr>
        <p:spPr>
          <a:xfrm>
            <a:off x="357158" y="2428868"/>
            <a:ext cx="2000264" cy="142876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Lo rivendo </a:t>
            </a:r>
          </a:p>
          <a:p>
            <a:pPr algn="ctr"/>
            <a:r>
              <a:rPr lang="it-IT" dirty="0" smtClean="0"/>
              <a:t>Subito!!!</a:t>
            </a:r>
          </a:p>
          <a:p>
            <a:pPr algn="ctr"/>
            <a:r>
              <a:rPr lang="it-IT" dirty="0" smtClean="0"/>
              <a:t>E così ci guadagno 10!</a:t>
            </a:r>
            <a:endParaRPr lang="it-IT" dirty="0"/>
          </a:p>
        </p:txBody>
      </p:sp>
      <p:sp>
        <p:nvSpPr>
          <p:cNvPr id="7" name="Fumetto 2 6"/>
          <p:cNvSpPr/>
          <p:nvPr/>
        </p:nvSpPr>
        <p:spPr>
          <a:xfrm>
            <a:off x="6858016" y="2500306"/>
            <a:ext cx="2000264" cy="142876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Nooooooo</a:t>
            </a:r>
            <a:r>
              <a:rPr lang="it-IT" dirty="0" smtClean="0"/>
              <a:t>!</a:t>
            </a:r>
          </a:p>
          <a:p>
            <a:pPr algn="ctr"/>
            <a:r>
              <a:rPr lang="it-IT" dirty="0" smtClean="0"/>
              <a:t>Ho perso!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357554" y="357166"/>
            <a:ext cx="2447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Derivati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00034" y="1500174"/>
            <a:ext cx="81439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i="1" dirty="0" smtClean="0">
                <a:solidFill>
                  <a:schemeClr val="tx2">
                    <a:lumMod val="75000"/>
                  </a:schemeClr>
                </a:solidFill>
              </a:rPr>
              <a:t>Il cibo è diventato come una nuova moneta!</a:t>
            </a:r>
          </a:p>
          <a:p>
            <a:endParaRPr lang="it-IT" sz="2000" dirty="0" smtClean="0"/>
          </a:p>
          <a:p>
            <a:pPr algn="ctr"/>
            <a:r>
              <a:rPr lang="it-IT" sz="2400" u="sng" dirty="0" smtClean="0">
                <a:latin typeface="Monotype Corsiva" pitchFamily="66" charset="0"/>
                <a:cs typeface="Arial" pitchFamily="34" charset="0"/>
              </a:rPr>
              <a:t>Cosa sono?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>
                <a:latin typeface="Franklin Gothic Heavy" pitchFamily="34" charset="0"/>
              </a:rPr>
              <a:t>CONTRATTI che danno il diritto (alla scadenza) di comprare un quantitativo di merce ad un prezzo fissato.</a:t>
            </a:r>
          </a:p>
          <a:p>
            <a:pPr algn="ctr"/>
            <a:endParaRPr lang="it-IT" sz="2000" u="sng" dirty="0" smtClean="0"/>
          </a:p>
          <a:p>
            <a:pPr algn="ctr"/>
            <a:r>
              <a:rPr lang="it-IT" sz="2400" u="sng" dirty="0" smtClean="0">
                <a:latin typeface="Monotype Corsiva" pitchFamily="66" charset="0"/>
              </a:rPr>
              <a:t>Qual è la differenza?</a:t>
            </a:r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>
                <a:latin typeface="Franklin Gothic Heavy" pitchFamily="34" charset="0"/>
              </a:rPr>
              <a:t>Tutto avviene sui mercati FINANZIARI, senza lo scambio materiale</a:t>
            </a:r>
          </a:p>
          <a:p>
            <a:pPr algn="ctr"/>
            <a:endParaRPr lang="it-IT" sz="2000" dirty="0" smtClean="0"/>
          </a:p>
          <a:p>
            <a:pPr algn="ctr"/>
            <a:endParaRPr lang="it-IT" sz="2000" dirty="0" smtClean="0"/>
          </a:p>
          <a:p>
            <a:pPr algn="ctr"/>
            <a:endParaRPr lang="it-IT" sz="2000" dirty="0" smtClean="0"/>
          </a:p>
          <a:p>
            <a:pPr algn="ctr"/>
            <a:r>
              <a:rPr lang="it-IT" sz="2000" dirty="0" smtClean="0">
                <a:latin typeface="Franklin Gothic Heavy" pitchFamily="34" charset="0"/>
              </a:rPr>
              <a:t>Non devo possedere realmente i soldi che sto investendo MA solo quelli per comprare il contratto (carta firmata) </a:t>
            </a:r>
          </a:p>
        </p:txBody>
      </p:sp>
      <p:cxnSp>
        <p:nvCxnSpPr>
          <p:cNvPr id="6" name="Connettore 2 5"/>
          <p:cNvCxnSpPr/>
          <p:nvPr/>
        </p:nvCxnSpPr>
        <p:spPr>
          <a:xfrm rot="5400000">
            <a:off x="4287042" y="514271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1746" name="Picture 2" descr="http://www.hertz-global-gsa-blog.it/wp-content/uploads/2013/11/Firma_omino_01.jpg"/>
          <p:cNvPicPr>
            <a:picLocks noChangeAspect="1" noChangeArrowheads="1"/>
          </p:cNvPicPr>
          <p:nvPr/>
        </p:nvPicPr>
        <p:blipFill>
          <a:blip r:embed="rId2" cstate="print"/>
          <a:srcRect r="12815"/>
          <a:stretch>
            <a:fillRect/>
          </a:stretch>
        </p:blipFill>
        <p:spPr bwMode="auto">
          <a:xfrm>
            <a:off x="285720" y="285728"/>
            <a:ext cx="1857388" cy="230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85852" y="571480"/>
            <a:ext cx="6643734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IT" sz="2000" dirty="0" smtClean="0"/>
          </a:p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PREZZO  n.  Kg  GRANO =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>1000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€</a:t>
            </a:r>
          </a:p>
          <a:p>
            <a:endParaRPr lang="it-IT" sz="2000" dirty="0"/>
          </a:p>
        </p:txBody>
      </p:sp>
      <p:pic>
        <p:nvPicPr>
          <p:cNvPr id="63492" name="Picture 4" descr="http://www.inpiu.eu/wp-content/uploads/2014/09/omino-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071942"/>
            <a:ext cx="4067126" cy="2276480"/>
          </a:xfrm>
          <a:prstGeom prst="rect">
            <a:avLst/>
          </a:prstGeom>
          <a:noFill/>
        </p:spPr>
      </p:pic>
      <p:sp>
        <p:nvSpPr>
          <p:cNvPr id="6" name="Fumetto 2 5"/>
          <p:cNvSpPr/>
          <p:nvPr/>
        </p:nvSpPr>
        <p:spPr>
          <a:xfrm>
            <a:off x="928662" y="2143116"/>
            <a:ext cx="3071834" cy="178595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smtClean="0"/>
              <a:t>Compro il CONTRATTO  a 10 euro.</a:t>
            </a:r>
          </a:p>
          <a:p>
            <a:pPr algn="ctr"/>
            <a:r>
              <a:rPr lang="it-IT" sz="2000" dirty="0" smtClean="0"/>
              <a:t>Speriamo che il prezzo del grano aumenti!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72132" y="5056543"/>
            <a:ext cx="30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Durata del contratto:</a:t>
            </a:r>
          </a:p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3 MESI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1048" y="2290767"/>
            <a:ext cx="2571750" cy="178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428604"/>
            <a:ext cx="6715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Dopo 3 mesi:</a:t>
            </a:r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285852" y="1071546"/>
            <a:ext cx="6643734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IT" sz="2000" dirty="0" smtClean="0"/>
          </a:p>
          <a:p>
            <a:pPr algn="ctr"/>
            <a:r>
              <a:rPr lang="it-IT" sz="2000" dirty="0" smtClean="0"/>
              <a:t>PREZZO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n.  Kg  GRANO </a:t>
            </a:r>
            <a:r>
              <a:rPr lang="it-IT" sz="2000" dirty="0" smtClean="0"/>
              <a:t> = </a:t>
            </a:r>
            <a:r>
              <a:rPr lang="it-IT" sz="3200" dirty="0" smtClean="0"/>
              <a:t>1050</a:t>
            </a:r>
            <a:r>
              <a:rPr lang="it-IT" sz="2000" dirty="0" smtClean="0"/>
              <a:t> €</a:t>
            </a:r>
          </a:p>
          <a:p>
            <a:endParaRPr lang="it-IT" sz="2000" dirty="0"/>
          </a:p>
        </p:txBody>
      </p:sp>
      <p:pic>
        <p:nvPicPr>
          <p:cNvPr id="64514" name="Picture 2" descr="http://orientamento.educ.di.unito.it/file.php/28/immagini/omino_con_p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4267483" cy="2938468"/>
          </a:xfrm>
          <a:prstGeom prst="rect">
            <a:avLst/>
          </a:prstGeom>
          <a:noFill/>
        </p:spPr>
      </p:pic>
      <p:sp>
        <p:nvSpPr>
          <p:cNvPr id="5" name="Fumetto 2 4"/>
          <p:cNvSpPr/>
          <p:nvPr/>
        </p:nvSpPr>
        <p:spPr>
          <a:xfrm>
            <a:off x="4500562" y="2500306"/>
            <a:ext cx="2786082" cy="178595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dirty="0" err="1" smtClean="0"/>
              <a:t>Evvaiiii</a:t>
            </a:r>
            <a:r>
              <a:rPr lang="it-IT" sz="2000" dirty="0" smtClean="0"/>
              <a:t>!!!</a:t>
            </a:r>
          </a:p>
          <a:p>
            <a:pPr algn="ctr"/>
            <a:r>
              <a:rPr lang="it-IT" sz="2000" dirty="0" smtClean="0"/>
              <a:t>Ho guadagnato un sacco di soldi investendone pochi!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ffetto le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4228" y="3286124"/>
            <a:ext cx="3819738" cy="2501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571472" y="1071546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000" dirty="0" smtClean="0"/>
              <a:t> In una normale </a:t>
            </a:r>
            <a:r>
              <a:rPr lang="it-IT" sz="2000" u="sng" dirty="0" smtClean="0"/>
              <a:t>speculazione commerciale </a:t>
            </a:r>
            <a:r>
              <a:rPr lang="it-IT" sz="2000" dirty="0" smtClean="0"/>
              <a:t>se compro 1000€ di petrolio e lo rivendo a 1050€               </a:t>
            </a:r>
            <a:r>
              <a:rPr lang="it-IT" sz="2000" b="1" dirty="0" smtClean="0"/>
              <a:t>guadagno del 5%</a:t>
            </a:r>
          </a:p>
          <a:p>
            <a:endParaRPr lang="it-IT" sz="2000" dirty="0" smtClean="0"/>
          </a:p>
          <a:p>
            <a:pPr>
              <a:buFont typeface="Arial" pitchFamily="34" charset="0"/>
              <a:buChar char="•"/>
            </a:pPr>
            <a:r>
              <a:rPr lang="it-IT" sz="2000" dirty="0" smtClean="0"/>
              <a:t> Con il </a:t>
            </a:r>
            <a:r>
              <a:rPr lang="it-IT" sz="2000" u="sng" dirty="0" smtClean="0"/>
              <a:t>contratto Derivato</a:t>
            </a:r>
            <a:r>
              <a:rPr lang="it-IT" sz="2000" dirty="0" smtClean="0"/>
              <a:t>              </a:t>
            </a:r>
            <a:r>
              <a:rPr lang="it-IT" sz="2000" b="1" dirty="0" smtClean="0"/>
              <a:t>guadagno del 400% 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2714612" y="1570024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3357554" y="221296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572296" y="3714752"/>
            <a:ext cx="2857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7030A0"/>
                </a:solidFill>
              </a:rPr>
              <a:t>Piccola somma versata</a:t>
            </a:r>
            <a:endParaRPr lang="it-IT" sz="2000" b="1" dirty="0">
              <a:solidFill>
                <a:srgbClr val="7030A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71868" y="5214950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7030A0"/>
                </a:solidFill>
              </a:rPr>
              <a:t>Enorme somma di guadagno</a:t>
            </a:r>
            <a:endParaRPr lang="it-IT" sz="2000" b="1" dirty="0">
              <a:solidFill>
                <a:srgbClr val="7030A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1472" y="2928934"/>
            <a:ext cx="30718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Se nel corso dei 3 mesi il valore del derivato è salito a sufficienza, posso rivenderlo prima della sua scadenza!</a:t>
            </a:r>
            <a:endParaRPr lang="it-IT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14348" y="35716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MASSIMIZZAZIONE DEL PROFITTO IN BREVE TERMINE</a:t>
            </a:r>
            <a:endParaRPr lang="it-IT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Connettore 2 13"/>
          <p:cNvCxnSpPr/>
          <p:nvPr/>
        </p:nvCxnSpPr>
        <p:spPr>
          <a:xfrm rot="5400000">
            <a:off x="2001026" y="4714091"/>
            <a:ext cx="28575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428596" y="492919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Raramente avviene l’acquisto del sottostante</a:t>
            </a:r>
            <a:endParaRPr lang="it-IT" sz="2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42910" y="6215082"/>
            <a:ext cx="8072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>
                <a:solidFill>
                  <a:srgbClr val="C00000"/>
                </a:solidFill>
              </a:rPr>
              <a:t>UN MERCATO SEMPRE PIÙ SLEGATO DALL’ECONOMIA REALE!</a:t>
            </a:r>
            <a:endParaRPr lang="it-IT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7224" y="285728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…TORNANDO</a:t>
            </a:r>
            <a:r>
              <a:rPr lang="it-IT" sz="20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 AL 2008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785794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Per vincere è assolutamente necessario che il prezzo di un prodotto (sottostante) CRESCA, altrimenti gli speculatori ci perdono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 algn="ctr"/>
            <a:endParaRPr lang="it-IT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1600" dirty="0" smtClean="0">
                <a:latin typeface="Arial" pitchFamily="34" charset="0"/>
                <a:cs typeface="Arial" pitchFamily="34" charset="0"/>
              </a:rPr>
              <a:t>Può bastare una carenza di offerta a spiegare oscillazioni così ampie in tempi così rapidi??</a:t>
            </a:r>
          </a:p>
          <a:p>
            <a:pPr algn="ctr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b="1" dirty="0" smtClean="0">
              <a:solidFill>
                <a:srgbClr val="7030A0"/>
              </a:solidFill>
            </a:endParaRPr>
          </a:p>
          <a:p>
            <a:r>
              <a:rPr lang="it-IT" b="1" dirty="0" smtClean="0">
                <a:solidFill>
                  <a:srgbClr val="7030A0"/>
                </a:solidFill>
              </a:rPr>
              <a:t>Con </a:t>
            </a:r>
            <a:r>
              <a:rPr lang="it-IT" b="1" dirty="0" smtClean="0">
                <a:solidFill>
                  <a:srgbClr val="7030A0"/>
                </a:solidFill>
              </a:rPr>
              <a:t>la mole di investimenti che immettono, i derivati influenzano enormemente i prezzi reali e la produzione. 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36096" y="5541039"/>
            <a:ext cx="300039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2011: il valore totale dei derivati supera di 10 VOLTE il TOTALE MONDIALE DEL PRODOTTO INTERNO LORDO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4864022" y="5520652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8" name="Immagine 7" descr="http://agriregionieuropa.univpm.it/immagini/romano_5_numero_18_f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060848"/>
            <a:ext cx="442915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0100" y="5357826"/>
            <a:ext cx="70009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TUTTO QUESTO È LEGALE!!!!</a:t>
            </a:r>
          </a:p>
          <a:p>
            <a:pPr algn="ctr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Chi paga il </a:t>
            </a:r>
            <a:r>
              <a:rPr lang="it-IT" i="1" dirty="0" smtClean="0">
                <a:latin typeface="Arial" pitchFamily="34" charset="0"/>
                <a:cs typeface="Arial" pitchFamily="34" charset="0"/>
              </a:rPr>
              <a:t>gioco scommesse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sono i 3 miliardi di persone che vivono con meno di 2 dollari al giorno.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2910" y="571480"/>
            <a:ext cx="807249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PROBLEMA: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La maggior parte dei soldi investiti proviene dalle banche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le multinazionali producono e speculano allo stesso tempo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r>
              <a:rPr lang="it-IT" dirty="0" smtClean="0">
                <a:latin typeface="Arial" pitchFamily="34" charset="0"/>
                <a:cs typeface="Arial" pitchFamily="34" charset="0"/>
              </a:rPr>
              <a:t>Nel caso del petrolio: i principali trader che acquistano e vendono il greggio sono le principali banche d’affari americane e europee, ossia gli stessi soggetti che operano sui mercati.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85786" y="2786058"/>
            <a:ext cx="4143404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La separazione tra banche commerciali, banche d’investimento e attori speculativi è diventata sempre più sottile..</a:t>
            </a: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572132" y="3500438"/>
            <a:ext cx="285752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Arial" pitchFamily="34" charset="0"/>
                <a:cs typeface="Arial" pitchFamily="34" charset="0"/>
              </a:rPr>
              <a:t>Con i mercati telematici questi titoli si possono comprare e vendere da ogni angolo del mondo!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 descr="http://d35obg07bzmh9h.cloudfront.net/wp-content/uploads/2011/07/terzo-mon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http://d35obg07bzmh9h.cloudfront.net/wp-content/uploads/2011/07/terzo-mond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terzo-mon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928670"/>
            <a:ext cx="5715000" cy="433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8" y="0"/>
            <a:ext cx="9137972" cy="51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4628"/>
            <a:ext cx="70580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335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559656"/>
            <a:ext cx="8429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Segoe Print" pitchFamily="2" charset="0"/>
              </a:rPr>
              <a:t>“La finanza oggi è diventata  un fine in sé stesso, con l’unico obiettivo di produrre denaro dal denaro. È urgente riportarla alla sua funzione originaria: essere </a:t>
            </a:r>
            <a:r>
              <a:rPr lang="it-IT" sz="2000" b="1" dirty="0" smtClean="0">
                <a:solidFill>
                  <a:srgbClr val="7030A0"/>
                </a:solidFill>
                <a:latin typeface="Segoe Print" pitchFamily="2" charset="0"/>
              </a:rPr>
              <a:t>un mezzo al servizio dell’economia e all’insieme delle attività umane, che contribuisce a trovare soluzioni ai problemi </a:t>
            </a:r>
            <a:r>
              <a:rPr lang="it-IT" sz="2000" b="1" dirty="0" smtClean="0">
                <a:latin typeface="Segoe Print" pitchFamily="2" charset="0"/>
              </a:rPr>
              <a:t>dell’umanità, </a:t>
            </a:r>
            <a:r>
              <a:rPr lang="it-IT" sz="2000" b="1" dirty="0" smtClean="0">
                <a:solidFill>
                  <a:srgbClr val="7030A0"/>
                </a:solidFill>
                <a:latin typeface="Segoe Print" pitchFamily="2" charset="0"/>
              </a:rPr>
              <a:t>invece di essere lei il principale problema</a:t>
            </a:r>
            <a:r>
              <a:rPr lang="it-IT" sz="2000" b="1" dirty="0" smtClean="0">
                <a:latin typeface="Segoe Print" pitchFamily="2" charset="0"/>
              </a:rPr>
              <a:t>”.        </a:t>
            </a:r>
          </a:p>
          <a:p>
            <a:endParaRPr lang="it-IT" sz="2400" dirty="0" smtClean="0"/>
          </a:p>
          <a:p>
            <a:pPr algn="r"/>
            <a:r>
              <a:rPr lang="it-IT" sz="2400" dirty="0" smtClean="0"/>
              <a:t>[Andrea </a:t>
            </a:r>
            <a:r>
              <a:rPr lang="it-IT" sz="2400" dirty="0" err="1" smtClean="0"/>
              <a:t>Baranes</a:t>
            </a:r>
            <a:r>
              <a:rPr lang="it-IT" sz="2400" dirty="0" smtClean="0"/>
              <a:t>, </a:t>
            </a:r>
            <a:r>
              <a:rPr lang="it-IT" sz="2400" i="1" dirty="0" smtClean="0"/>
              <a:t>Capire la finanza- scommettere sulla fame</a:t>
            </a:r>
            <a:r>
              <a:rPr lang="it-IT" sz="2400" dirty="0" smtClean="0"/>
              <a:t>]</a:t>
            </a:r>
            <a:endParaRPr lang="it-IT" sz="2400" dirty="0"/>
          </a:p>
        </p:txBody>
      </p:sp>
      <p:pic>
        <p:nvPicPr>
          <p:cNvPr id="3" name="Immagine 2" descr="ec capitalist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32656"/>
            <a:ext cx="3112662" cy="280831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211960" y="1412776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latin typeface="Arial Rounded MT Bold" pitchFamily="34" charset="0"/>
              </a:rPr>
              <a:t>Privilegiare il cibo per i bisogni interni o gli alimenti di lusso per l’esportazione non è la stessa cosa!</a:t>
            </a:r>
            <a:endParaRPr lang="it-IT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1538" y="571480"/>
            <a:ext cx="707873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Economia e finanza …</a:t>
            </a:r>
            <a:endParaRPr lang="it-IT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27784" y="5589240"/>
            <a:ext cx="5913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.. p</a:t>
            </a:r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erché parlarne??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magine 4" descr="banche d'affa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348880"/>
            <a:ext cx="3424246" cy="25681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 descr="paperino sold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319200"/>
            <a:ext cx="3500462" cy="2621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6912"/>
            <a:ext cx="3842838" cy="3446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357158" y="357166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 Legami della speculazione con la crisi finanziaria: </a:t>
            </a:r>
          </a:p>
          <a:p>
            <a:pPr algn="ctr"/>
            <a:r>
              <a:rPr lang="it-IT" sz="2400" dirty="0" smtClean="0"/>
              <a:t>per saperne di più    </a:t>
            </a:r>
          </a:p>
          <a:p>
            <a:pPr algn="ctr"/>
            <a:r>
              <a:rPr lang="it-IT" sz="2400" dirty="0" smtClean="0">
                <a:hlinkClick r:id="rId3"/>
              </a:rPr>
              <a:t>https://www.youtube.com/watch?v=vGuUpr-BnT8</a:t>
            </a:r>
            <a:endParaRPr lang="it-IT" sz="2400" dirty="0" smtClean="0"/>
          </a:p>
          <a:p>
            <a:pPr algn="ctr"/>
            <a:r>
              <a:rPr lang="it-IT" sz="2400" dirty="0" smtClean="0">
                <a:hlinkClick r:id="rId4"/>
              </a:rPr>
              <a:t>https://www.youtube.com/watch?v=gdm3gcEHPYY</a:t>
            </a:r>
            <a:endParaRPr lang="it-IT" sz="2400" dirty="0" smtClean="0"/>
          </a:p>
          <a:p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42918"/>
            <a:ext cx="874034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Ma allora </a:t>
            </a:r>
          </a:p>
          <a:p>
            <a:pPr algn="ctr"/>
            <a:r>
              <a:rPr lang="it-I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it-IT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cosa posso fare io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2" t="5311" r="14292" b="4258"/>
          <a:stretch/>
        </p:blipFill>
        <p:spPr>
          <a:xfrm>
            <a:off x="6942437" y="3790623"/>
            <a:ext cx="1828800" cy="300643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714480" y="3786190"/>
            <a:ext cx="4824536" cy="33874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it-IT" sz="1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?????</a:t>
            </a:r>
            <a:endParaRPr lang="it-IT" sz="1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04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00034" y="164305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 Ad es. Campagne contro la speculazione!</a:t>
            </a:r>
            <a:endParaRPr lang="it-IT" sz="2800" dirty="0"/>
          </a:p>
        </p:txBody>
      </p:sp>
      <p:pic>
        <p:nvPicPr>
          <p:cNvPr id="1026" name="Picture 2" descr="http://www.ipsia-acli.it/ipsia/media/k2/items/cache/f44997cb312b542bbd55c895274ee230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928934"/>
            <a:ext cx="3887903" cy="26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500694" y="6143644"/>
            <a:ext cx="306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>
                <a:solidFill>
                  <a:srgbClr val="0000CC"/>
                </a:solidFill>
              </a:rPr>
              <a:t>http://www.zerozerocinque.it/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57158" y="2571744"/>
            <a:ext cx="4620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Un’imposta anche solo dello 0,05% su ogni transizione finanziaria permetterebbe di generare un gettito  di </a:t>
            </a:r>
            <a:r>
              <a:rPr lang="it-IT" sz="2800" b="1" dirty="0" smtClean="0">
                <a:solidFill>
                  <a:schemeClr val="accent2"/>
                </a:solidFill>
              </a:rPr>
              <a:t>centinaia di miliardi di dollari l’anno</a:t>
            </a:r>
            <a:r>
              <a:rPr lang="it-IT" sz="2800" dirty="0" smtClean="0"/>
              <a:t>, su scala internazionale, </a:t>
            </a:r>
            <a:r>
              <a:rPr lang="it-IT" sz="2800" b="1" dirty="0" smtClean="0">
                <a:solidFill>
                  <a:schemeClr val="accent2"/>
                </a:solidFill>
              </a:rPr>
              <a:t>da destinare al welfare, allo sviluppo, ai cambiamenti climatici</a:t>
            </a:r>
            <a:r>
              <a:rPr lang="it-IT" sz="2800" dirty="0" smtClean="0"/>
              <a:t>,...</a:t>
            </a:r>
          </a:p>
        </p:txBody>
      </p:sp>
      <p:sp>
        <p:nvSpPr>
          <p:cNvPr id="8" name="Rettangolo 7"/>
          <p:cNvSpPr/>
          <p:nvPr/>
        </p:nvSpPr>
        <p:spPr>
          <a:xfrm>
            <a:off x="428596" y="0"/>
            <a:ext cx="82868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Unirmi alle campagne che chiedono più regole</a:t>
            </a:r>
            <a:endParaRPr lang="it-IT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05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9"/>
          <p:cNvSpPr>
            <a:spLocks noChangeArrowheads="1"/>
          </p:cNvSpPr>
          <p:nvPr/>
        </p:nvSpPr>
        <p:spPr bwMode="auto">
          <a:xfrm>
            <a:off x="500034" y="3071810"/>
            <a:ext cx="8072437" cy="32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2000" dirty="0" smtClean="0">
                <a:solidFill>
                  <a:schemeClr val="tx1"/>
                </a:solidFill>
                <a:latin typeface="Segoe Print" pitchFamily="2" charset="0"/>
              </a:rPr>
              <a:t>Per esempio dovremmo chiederci</a:t>
            </a:r>
            <a:r>
              <a:rPr lang="it-IT" altLang="it-IT" sz="2000" dirty="0" smtClean="0">
                <a:latin typeface="Segoe Print" pitchFamily="2" charset="0"/>
              </a:rPr>
              <a:t>:</a:t>
            </a:r>
            <a:endParaRPr lang="it-IT" altLang="it-IT" sz="2000" dirty="0">
              <a:solidFill>
                <a:schemeClr val="tx1"/>
              </a:solidFill>
              <a:latin typeface="Segoe Print" pitchFamily="2" charset="0"/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it-IT" altLang="it-IT" sz="2000" dirty="0">
              <a:solidFill>
                <a:schemeClr val="tx1"/>
              </a:solidFill>
              <a:latin typeface="Segoe Print" pitchFamily="2" charset="0"/>
            </a:endParaRPr>
          </a:p>
          <a:p>
            <a:pPr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it-IT" altLang="it-IT" sz="2000" dirty="0">
              <a:solidFill>
                <a:schemeClr val="tx1"/>
              </a:solidFill>
              <a:latin typeface="Segoe Print" pitchFamily="2" charset="0"/>
            </a:endParaRPr>
          </a:p>
          <a:p>
            <a:pPr>
              <a:lnSpc>
                <a:spcPct val="103000"/>
              </a:lnSpc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Segoe Print" pitchFamily="2" charset="0"/>
              </a:rPr>
              <a:t> Cosa fa la mia banca con i miei soldi?</a:t>
            </a:r>
          </a:p>
          <a:p>
            <a:pPr>
              <a:lnSpc>
                <a:spcPct val="10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Segoe Print" pitchFamily="2" charset="0"/>
              </a:rPr>
              <a:t> </a:t>
            </a:r>
          </a:p>
          <a:p>
            <a:pPr>
              <a:lnSpc>
                <a:spcPct val="103000"/>
              </a:lnSpc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Segoe Print" pitchFamily="2" charset="0"/>
              </a:rPr>
              <a:t> Partecipa alla speculazione? </a:t>
            </a:r>
          </a:p>
          <a:p>
            <a:pPr>
              <a:lnSpc>
                <a:spcPct val="10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it-IT" altLang="it-IT" sz="2000" dirty="0">
              <a:solidFill>
                <a:schemeClr val="tx1"/>
              </a:solidFill>
              <a:latin typeface="Segoe Print" pitchFamily="2" charset="0"/>
            </a:endParaRPr>
          </a:p>
          <a:p>
            <a:pPr>
              <a:lnSpc>
                <a:spcPct val="103000"/>
              </a:lnSpc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Segoe Print" pitchFamily="2" charset="0"/>
              </a:rPr>
              <a:t> E' responsabile per la crisi? </a:t>
            </a:r>
          </a:p>
          <a:p>
            <a:pPr>
              <a:lnSpc>
                <a:spcPct val="103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it-IT" altLang="it-IT" sz="2000" dirty="0">
              <a:solidFill>
                <a:schemeClr val="tx1"/>
              </a:solidFill>
              <a:latin typeface="Segoe Print" pitchFamily="2" charset="0"/>
            </a:endParaRPr>
          </a:p>
          <a:p>
            <a:pPr>
              <a:lnSpc>
                <a:spcPct val="103000"/>
              </a:lnSpc>
              <a:buFont typeface="Arial" charset="0"/>
              <a:buChar char="•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it-IT" altLang="it-IT" sz="2000" dirty="0">
                <a:solidFill>
                  <a:schemeClr val="tx1"/>
                </a:solidFill>
                <a:latin typeface="Segoe Print" pitchFamily="2" charset="0"/>
              </a:rPr>
              <a:t> Scommette sui prezzi del cibo e delle materie prime</a:t>
            </a:r>
            <a:r>
              <a:rPr lang="it-IT" altLang="it-IT" sz="2000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785786" y="428604"/>
            <a:ext cx="7864475" cy="1262063"/>
          </a:xfrm>
          <a:prstGeom prst="rect">
            <a:avLst/>
          </a:prstGeom>
        </p:spPr>
        <p:txBody>
          <a:bodyPr tIns="11088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it-IT" altLang="it-IT" sz="36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928934"/>
            <a:ext cx="2512483" cy="20229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5" name="Rettangolo 4"/>
          <p:cNvSpPr/>
          <p:nvPr/>
        </p:nvSpPr>
        <p:spPr>
          <a:xfrm>
            <a:off x="1823532" y="285728"/>
            <a:ext cx="56059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4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Informarmi </a:t>
            </a:r>
            <a:endParaRPr lang="it-IT" sz="44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00034" y="1285860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chemeClr val="accent1"/>
                </a:solidFill>
                <a:latin typeface="Arial Rounded MT Bold" pitchFamily="34" charset="0"/>
              </a:rPr>
              <a:t>Vuol dire allargare la partecipazione alle scelte che riguardano noi tutti e il pianeta!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lavocesociale.it/wp-content/uploads/2014/09/banca-etica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42" b="27972"/>
          <a:stretch/>
        </p:blipFill>
        <p:spPr bwMode="auto">
          <a:xfrm>
            <a:off x="2627784" y="908720"/>
            <a:ext cx="3558005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hirportal.sikerado.hu/images/kep/201204/mikrohit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22346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3528" y="283083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it-IT" sz="2400" dirty="0"/>
          </a:p>
        </p:txBody>
      </p:sp>
      <p:sp>
        <p:nvSpPr>
          <p:cNvPr id="7" name="Rettangolo 6"/>
          <p:cNvSpPr/>
          <p:nvPr/>
        </p:nvSpPr>
        <p:spPr>
          <a:xfrm>
            <a:off x="179512" y="2276872"/>
            <a:ext cx="8698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Banca Etica nasce </a:t>
            </a:r>
            <a:r>
              <a:rPr lang="it-IT" altLang="it-IT" sz="2400" dirty="0" smtClean="0"/>
              <a:t>nel 1999 </a:t>
            </a:r>
            <a:r>
              <a:rPr lang="it-IT" sz="2400" dirty="0" smtClean="0"/>
              <a:t>dall'impegno </a:t>
            </a:r>
            <a:r>
              <a:rPr lang="it-IT" sz="2400" dirty="0"/>
              <a:t>di migliaia di cittadini e organizzazioni che si interrogano sulla necessità di </a:t>
            </a:r>
            <a:r>
              <a:rPr lang="it-IT" sz="2400" b="1" dirty="0"/>
              <a:t>utilizzare il denaro in modo responsabile</a:t>
            </a:r>
            <a:r>
              <a:rPr lang="it-IT" sz="2400" dirty="0"/>
              <a:t>.</a:t>
            </a:r>
          </a:p>
        </p:txBody>
      </p:sp>
      <p:sp>
        <p:nvSpPr>
          <p:cNvPr id="9" name="Rettangolo 8"/>
          <p:cNvSpPr/>
          <p:nvPr/>
        </p:nvSpPr>
        <p:spPr>
          <a:xfrm>
            <a:off x="323528" y="3861048"/>
            <a:ext cx="4786346" cy="2302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dirty="0" smtClean="0"/>
          </a:p>
          <a:p>
            <a:pPr>
              <a:lnSpc>
                <a:spcPct val="103000"/>
              </a:lnSpc>
              <a:spcAft>
                <a:spcPct val="0"/>
              </a:spcAft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 smtClean="0"/>
              <a:t> una finanza </a:t>
            </a:r>
            <a:r>
              <a:rPr lang="it-IT" altLang="it-IT" sz="2000" b="1" dirty="0" smtClean="0"/>
              <a:t>a servizio dell'economia civile </a:t>
            </a:r>
            <a:r>
              <a:rPr lang="it-IT" altLang="it-IT" sz="2000" dirty="0" smtClean="0"/>
              <a:t>e solidale;</a:t>
            </a:r>
          </a:p>
          <a:p>
            <a:pPr>
              <a:lnSpc>
                <a:spcPct val="103000"/>
              </a:lnSpc>
              <a:spcAft>
                <a:spcPct val="0"/>
              </a:spcAft>
              <a:buFontTx/>
              <a:buChar char="-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dirty="0" smtClean="0"/>
          </a:p>
          <a:p>
            <a:pPr>
              <a:lnSpc>
                <a:spcPct val="103000"/>
              </a:lnSpc>
              <a:spcAft>
                <a:spcPct val="0"/>
              </a:spcAft>
              <a:buFont typeface="Wingdings" pitchFamily="2" charset="2"/>
              <a:buChar char="§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 smtClean="0"/>
              <a:t> nata per sostenere iniziative </a:t>
            </a:r>
            <a:r>
              <a:rPr lang="it-IT" altLang="it-IT" sz="2000" b="1" dirty="0" smtClean="0"/>
              <a:t>responsabili </a:t>
            </a:r>
            <a:r>
              <a:rPr lang="it-IT" altLang="it-IT" sz="2000" dirty="0" smtClean="0"/>
              <a:t>sotto il profilo sociale ed ambientale;</a:t>
            </a:r>
          </a:p>
          <a:p>
            <a:pPr>
              <a:lnSpc>
                <a:spcPct val="103000"/>
              </a:lnSpc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000" dirty="0" smtClean="0"/>
          </a:p>
        </p:txBody>
      </p:sp>
      <p:sp>
        <p:nvSpPr>
          <p:cNvPr id="8" name="CasellaDiTesto 7"/>
          <p:cNvSpPr txBox="1"/>
          <p:nvPr/>
        </p:nvSpPr>
        <p:spPr>
          <a:xfrm>
            <a:off x="539552" y="260648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Broadway" pitchFamily="82" charset="0"/>
              </a:rPr>
              <a:t>Un esempio alternativo:</a:t>
            </a:r>
            <a:endParaRPr lang="it-IT" sz="2400" dirty="0">
              <a:solidFill>
                <a:srgbClr val="C00000"/>
              </a:solidFill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5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48" y="714356"/>
            <a:ext cx="785818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È</a:t>
            </a:r>
            <a:r>
              <a:rPr lang="it-IT" alt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partecipata</a:t>
            </a:r>
            <a:r>
              <a:rPr lang="it-IT" alt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una banca con 36.000 soci che partecipano attivamente alle decisioni della banca.</a:t>
            </a:r>
          </a:p>
          <a:p>
            <a:endParaRPr lang="it-IT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È</a:t>
            </a:r>
            <a:r>
              <a:rPr lang="it-IT" alt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altLang="it-IT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trasparente</a:t>
            </a:r>
            <a:r>
              <a:rPr lang="it-IT" altLang="it-IT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Sul sito internet di Banca Etica è possibile consultare tutti i finanziamenti che la banca eroga con il denaro dei risparmiatori.</a:t>
            </a:r>
          </a:p>
          <a:p>
            <a:endParaRPr lang="it-IT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Eroga finanziamenti per esigenze personali (mutui prima casa o prestiti personali per beni e servizi necessari, conti correnti, bancomat,..) </a:t>
            </a:r>
          </a:p>
          <a:p>
            <a:endParaRPr lang="it-IT" altLang="it-IT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ct val="0"/>
              </a:spcAft>
              <a:buFont typeface="Wingdings" pitchFamily="2" charset="2"/>
              <a:buChar char="ü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Finanzia organizzazioni attive in quattro settori specifici:</a:t>
            </a:r>
          </a:p>
          <a:p>
            <a:pPr algn="ctr"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cooperazione internazionale</a:t>
            </a:r>
          </a:p>
          <a:p>
            <a:pPr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cooperazione sociale</a:t>
            </a:r>
          </a:p>
          <a:p>
            <a:pPr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tutela ambientale ed energie rinnovabili</a:t>
            </a:r>
          </a:p>
          <a:p>
            <a:pPr>
              <a:spcAft>
                <a:spcPct val="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cultura e società civile</a:t>
            </a:r>
            <a:r>
              <a:rPr lang="it-IT" altLang="it-IT" sz="2000" dirty="0" smtClean="0"/>
              <a:t>.</a:t>
            </a:r>
            <a:endParaRPr lang="it-IT" altLang="it-IT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857892"/>
            <a:ext cx="3236913" cy="7191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10800000" flipV="1">
            <a:off x="827584" y="1916832"/>
            <a:ext cx="764386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I risparmiatori avvertono numerosi </a:t>
            </a:r>
            <a:r>
              <a:rPr lang="it-IT" sz="2000" b="1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ostacoli </a:t>
            </a:r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alla comprensione dell’informazione </a:t>
            </a:r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finanziaria: linguaggio </a:t>
            </a:r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tecnico, termini inglesi, comunicazione poco chiara</a:t>
            </a:r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,..</a:t>
            </a:r>
            <a:endParaRPr lang="it-IT" sz="2000" dirty="0" smtClean="0">
              <a:latin typeface="Adobe Fangsong Std R" pitchFamily="18" charset="-128"/>
              <a:ea typeface="Adobe Fangsong Std R" pitchFamily="18" charset="-128"/>
              <a:cs typeface="Browallia New" pitchFamily="34" charset="-34"/>
            </a:endParaRPr>
          </a:p>
          <a:p>
            <a:pPr algn="just"/>
            <a:endParaRPr lang="it-IT" sz="2000" dirty="0" smtClean="0">
              <a:latin typeface="Adobe Fangsong Std R" pitchFamily="18" charset="-128"/>
              <a:ea typeface="Adobe Fangsong Std R" pitchFamily="18" charset="-128"/>
              <a:cs typeface="Browallia New" pitchFamily="34" charset="-34"/>
            </a:endParaRPr>
          </a:p>
          <a:p>
            <a:pPr algn="just"/>
            <a:endParaRPr lang="it-IT" sz="2000" dirty="0" smtClean="0">
              <a:latin typeface="Adobe Fangsong Std R" pitchFamily="18" charset="-128"/>
              <a:ea typeface="Adobe Fangsong Std R" pitchFamily="18" charset="-128"/>
              <a:cs typeface="Browallia New" pitchFamily="34" charset="-34"/>
            </a:endParaRPr>
          </a:p>
          <a:p>
            <a:pPr algn="just"/>
            <a:r>
              <a:rPr lang="it-IT" sz="2000" b="1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L'Italia è al </a:t>
            </a:r>
            <a:r>
              <a:rPr lang="it-IT" sz="2000" b="1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46 </a:t>
            </a:r>
            <a:r>
              <a:rPr lang="it-IT" sz="2000" b="1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esimo posto per la diffusione dell'educazione </a:t>
            </a:r>
            <a:r>
              <a:rPr lang="it-IT" sz="2000" b="1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finanziaria, </a:t>
            </a:r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prima </a:t>
            </a:r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soltanto di Messico e Venezuela. </a:t>
            </a:r>
            <a:endParaRPr lang="it-IT" sz="2000" dirty="0" smtClean="0">
              <a:latin typeface="Adobe Fangsong Std R" pitchFamily="18" charset="-128"/>
              <a:ea typeface="Adobe Fangsong Std R" pitchFamily="18" charset="-128"/>
              <a:cs typeface="Browallia New" pitchFamily="34" charset="-34"/>
            </a:endParaRPr>
          </a:p>
          <a:p>
            <a:pPr algn="r"/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(world </a:t>
            </a:r>
            <a:r>
              <a:rPr lang="it-IT" sz="2000" dirty="0" err="1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competitiveness</a:t>
            </a:r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 </a:t>
            </a:r>
            <a:r>
              <a:rPr lang="it-IT" sz="2000" dirty="0" err="1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index</a:t>
            </a:r>
            <a:r>
              <a:rPr lang="it-IT" sz="2000" dirty="0" smtClean="0"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)</a:t>
            </a:r>
            <a:endParaRPr lang="it-IT" sz="2000" dirty="0" smtClean="0">
              <a:latin typeface="Adobe Fangsong Std R" pitchFamily="18" charset="-128"/>
              <a:ea typeface="Adobe Fangsong Std R" pitchFamily="18" charset="-128"/>
              <a:cs typeface="Browallia New" pitchFamily="34" charset="-34"/>
            </a:endParaRPr>
          </a:p>
          <a:p>
            <a:pPr algn="ctr"/>
            <a:endParaRPr lang="it-IT" sz="2000" u="sng" dirty="0" smtClean="0">
              <a:latin typeface="Adobe Fangsong Std R" pitchFamily="18" charset="-128"/>
              <a:ea typeface="Adobe Fangsong Std R" pitchFamily="18" charset="-128"/>
              <a:cs typeface="Browallia New" pitchFamily="34" charset="-34"/>
            </a:endParaRPr>
          </a:p>
          <a:p>
            <a:pPr algn="ctr"/>
            <a:endParaRPr lang="it-IT" sz="2000" b="1" u="sng" dirty="0" smtClean="0">
              <a:latin typeface="Adobe Fangsong Std R" pitchFamily="18" charset="-128"/>
              <a:ea typeface="Adobe Fangsong Std R" pitchFamily="18" charset="-128"/>
              <a:cs typeface="Browallia New" pitchFamily="34" charset="-34"/>
            </a:endParaRPr>
          </a:p>
          <a:p>
            <a:pPr algn="ctr"/>
            <a:endParaRPr lang="it-IT" sz="2000" b="1" u="sng" dirty="0" smtClean="0">
              <a:latin typeface="Adobe Fangsong Std R" pitchFamily="18" charset="-128"/>
              <a:ea typeface="Adobe Fangsong Std R" pitchFamily="18" charset="-128"/>
              <a:cs typeface="Browallia New" pitchFamily="34" charset="-34"/>
            </a:endParaRPr>
          </a:p>
          <a:p>
            <a:pPr algn="ctr"/>
            <a:r>
              <a:rPr lang="it-IT" sz="2000" b="1" dirty="0" smtClean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7 italiani su 10 hanno difficoltà nella comprensione delle informazioni </a:t>
            </a:r>
            <a:r>
              <a:rPr lang="it-IT" sz="2000" b="1" dirty="0" smtClean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  <a:cs typeface="Browallia New" pitchFamily="34" charset="-34"/>
              </a:rPr>
              <a:t>economiche!</a:t>
            </a:r>
            <a:endParaRPr lang="it-IT" sz="2000" b="1" dirty="0" smtClean="0">
              <a:latin typeface="Adobe Fangsong Std R" pitchFamily="18" charset="-128"/>
              <a:ea typeface="Adobe Fangsong Std R" pitchFamily="18" charset="-128"/>
              <a:cs typeface="Browallia New" pitchFamily="34" charset="-34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86116" y="285728"/>
            <a:ext cx="2338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4"/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18900000" scaled="1"/>
                  <a:tileRect/>
                </a:gradFill>
              </a:rPr>
              <a:t>In Italia</a:t>
            </a:r>
            <a:endParaRPr lang="it-IT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4"/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189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41708" y="2523668"/>
            <a:ext cx="7646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Segoe Print" pitchFamily="2" charset="0"/>
                <a:cs typeface="Arial" pitchFamily="34" charset="0"/>
              </a:rPr>
              <a:t>“I meccanismi economici raccontati con parole non tecniche sono comprensibili a chiunque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”.</a:t>
            </a:r>
          </a:p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400" dirty="0" smtClean="0">
                <a:latin typeface="Arial" pitchFamily="34" charset="0"/>
                <a:cs typeface="Arial" pitchFamily="34" charset="0"/>
              </a:rPr>
              <a:t>Perché questo non 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avviene?!?</a:t>
            </a:r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endParaRPr lang="it-IT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Segoe Print" pitchFamily="2" charset="0"/>
                <a:cs typeface="Arial" pitchFamily="34" charset="0"/>
              </a:rPr>
              <a:t>“Mantenere il mistero sull’economia reale è utile a perpetuarne le molte ingiustizie”.</a:t>
            </a:r>
          </a:p>
          <a:p>
            <a:pPr algn="ctr"/>
            <a:endParaRPr lang="it-IT" sz="2400" b="1" dirty="0" smtClean="0">
              <a:solidFill>
                <a:srgbClr val="C00000"/>
              </a:solidFill>
              <a:latin typeface="Segoe Print" pitchFamily="2" charset="0"/>
              <a:cs typeface="Arial" pitchFamily="34" charset="0"/>
            </a:endParaRPr>
          </a:p>
          <a:p>
            <a:pPr algn="r"/>
            <a:r>
              <a:rPr lang="it-IT" sz="2000" dirty="0" smtClean="0">
                <a:latin typeface="+mj-lt"/>
                <a:cs typeface="Arial" pitchFamily="34" charset="0"/>
              </a:rPr>
              <a:t>[libro</a:t>
            </a:r>
            <a:r>
              <a:rPr lang="it-IT" sz="2000" dirty="0" smtClean="0">
                <a:latin typeface="+mj-lt"/>
                <a:cs typeface="Arial" pitchFamily="34" charset="0"/>
              </a:rPr>
              <a:t>: </a:t>
            </a:r>
            <a:r>
              <a:rPr lang="it-IT" sz="2000" i="1" dirty="0" smtClean="0">
                <a:latin typeface="+mj-lt"/>
                <a:cs typeface="Arial" pitchFamily="34" charset="0"/>
              </a:rPr>
              <a:t>L’Economia è semplice</a:t>
            </a:r>
            <a:r>
              <a:rPr lang="it-IT" sz="2000" dirty="0" smtClean="0">
                <a:latin typeface="+mj-lt"/>
                <a:cs typeface="Arial" pitchFamily="34" charset="0"/>
              </a:rPr>
              <a:t>]</a:t>
            </a:r>
            <a:endParaRPr lang="it-IT" sz="2000" dirty="0">
              <a:latin typeface="+mj-lt"/>
              <a:cs typeface="Arial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635896" y="548680"/>
            <a:ext cx="4929222" cy="1338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L’insieme  dei problemi legati sia alla produzione sia alla circolazione di ciò che serve alle persone e ai gruppi sociali.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 rot="10800000" flipV="1">
            <a:off x="683568" y="764704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Arial" pitchFamily="34" charset="0"/>
                <a:cs typeface="Arial" pitchFamily="34" charset="0"/>
              </a:rPr>
              <a:t>Eppure L’economia 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è..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10800000" flipV="1">
            <a:off x="755576" y="980729"/>
            <a:ext cx="7643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Arial" pitchFamily="34" charset="0"/>
                <a:cs typeface="Arial" pitchFamily="34" charset="0"/>
              </a:rPr>
              <a:t>Il mercato è..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03848" y="764704"/>
            <a:ext cx="4929222" cy="8803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Un insieme di luoghi (anche virtuali come internet)  dove avvengono degli scambi di merci.</a:t>
            </a:r>
            <a:endParaRPr lang="it-IT" dirty="0"/>
          </a:p>
        </p:txBody>
      </p:sp>
      <p:graphicFrame>
        <p:nvGraphicFramePr>
          <p:cNvPr id="6" name="Diagramma 5"/>
          <p:cNvGraphicFramePr/>
          <p:nvPr/>
        </p:nvGraphicFramePr>
        <p:xfrm>
          <a:off x="2339752" y="2996952"/>
          <a:ext cx="5286412" cy="234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5720092" y="371703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?</a:t>
            </a:r>
            <a:endParaRPr lang="it-IT" b="1" dirty="0"/>
          </a:p>
        </p:txBody>
      </p:sp>
      <p:cxnSp>
        <p:nvCxnSpPr>
          <p:cNvPr id="9" name="Connettore 2 8"/>
          <p:cNvCxnSpPr/>
          <p:nvPr/>
        </p:nvCxnSpPr>
        <p:spPr>
          <a:xfrm rot="10800000" flipV="1">
            <a:off x="2195736" y="4509120"/>
            <a:ext cx="500066" cy="428628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5220072" y="4581128"/>
            <a:ext cx="792088" cy="504056"/>
          </a:xfrm>
          <a:prstGeom prst="straightConnector1">
            <a:avLst/>
          </a:prstGeom>
          <a:ln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1657" y="4941168"/>
            <a:ext cx="475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Più il prezzo di una merce è basso, tanto più alto </a:t>
            </a:r>
          </a:p>
          <a:p>
            <a:r>
              <a:rPr lang="it-IT" dirty="0" smtClean="0"/>
              <a:t>è il numero di quelli disposti ad acquistarla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788604" y="5086925"/>
            <a:ext cx="4391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Più cresce il prezzo di una merce, più grande </a:t>
            </a:r>
          </a:p>
          <a:p>
            <a:r>
              <a:rPr lang="it-IT" dirty="0" smtClean="0"/>
              <a:t>sarà il numero dei potenziali venditori.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259632" y="227687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Accediamo quotidianamente al mercato, comprando il pane, prendendo un caffè, cambiando l’auto,..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11560" y="602128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 è davvero tutto così lineare, basato sul rapporto domanda e offerta?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barat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3729479" cy="395999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857620" y="642918"/>
            <a:ext cx="4929222" cy="13388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dirty="0" smtClean="0"/>
              <a:t>Libera contrattazione tra venditore e acquirente, che da soli arrivano a decidere il prezzo di una merce.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51520" y="476672"/>
            <a:ext cx="344857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Da definizione, </a:t>
            </a:r>
          </a:p>
          <a:p>
            <a:pPr algn="ctr"/>
            <a:r>
              <a:rPr lang="it-IT" sz="3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per </a:t>
            </a:r>
            <a:r>
              <a:rPr lang="it-IT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Libero mercato </a:t>
            </a:r>
          </a:p>
          <a:p>
            <a:pPr algn="ctr"/>
            <a:r>
              <a:rPr lang="it-IT" sz="32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si intende</a:t>
            </a:r>
          </a:p>
          <a:p>
            <a:pPr algn="ctr"/>
            <a:endParaRPr lang="it-IT" sz="3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28662" y="3143248"/>
            <a:ext cx="7500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Nella realtà i 2 soggetti di mercato non hanno quasi mai la stessa forza e la stessa possibilità di scelta.  La contrattazione avviene sotto la minaccia di un terzo </a:t>
            </a:r>
            <a:r>
              <a:rPr lang="it-IT" sz="2000" dirty="0" err="1" smtClean="0"/>
              <a:t>incomodo…</a:t>
            </a:r>
            <a:endParaRPr lang="it-IT" sz="2000" dirty="0"/>
          </a:p>
        </p:txBody>
      </p:sp>
      <p:sp>
        <p:nvSpPr>
          <p:cNvPr id="8" name="Rettangolo 7"/>
          <p:cNvSpPr/>
          <p:nvPr/>
        </p:nvSpPr>
        <p:spPr>
          <a:xfrm>
            <a:off x="5000628" y="4000504"/>
            <a:ext cx="2080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Potere</a:t>
            </a:r>
            <a:endParaRPr lang="it-IT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85786" y="5143512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Segoe Print" pitchFamily="2" charset="0"/>
              </a:rPr>
              <a:t>Con il CAPITALISMO </a:t>
            </a:r>
            <a:r>
              <a:rPr lang="it-IT" sz="2800" dirty="0" smtClean="0">
                <a:latin typeface="Segoe Print" pitchFamily="2" charset="0"/>
              </a:rPr>
              <a:t>l’economia </a:t>
            </a:r>
            <a:r>
              <a:rPr lang="it-IT" sz="2800" dirty="0" smtClean="0">
                <a:latin typeface="Segoe Print" pitchFamily="2" charset="0"/>
              </a:rPr>
              <a:t>è </a:t>
            </a:r>
            <a:r>
              <a:rPr lang="it-IT" sz="2800" dirty="0" smtClean="0">
                <a:latin typeface="Segoe Print" pitchFamily="2" charset="0"/>
              </a:rPr>
              <a:t>volta </a:t>
            </a:r>
            <a:r>
              <a:rPr lang="it-IT" sz="2800" dirty="0" smtClean="0">
                <a:latin typeface="Segoe Print" pitchFamily="2" charset="0"/>
              </a:rPr>
              <a:t>a </a:t>
            </a:r>
            <a:r>
              <a:rPr lang="it-IT" sz="2800" b="1" dirty="0" smtClean="0">
                <a:latin typeface="Segoe Print" pitchFamily="2" charset="0"/>
              </a:rPr>
              <a:t>produrre cose utili a far accumulare CAPITALE </a:t>
            </a:r>
            <a:r>
              <a:rPr lang="it-IT" sz="2800" dirty="0" smtClean="0">
                <a:latin typeface="Segoe Print" pitchFamily="2" charset="0"/>
              </a:rPr>
              <a:t>(valori di scambio).</a:t>
            </a:r>
            <a:endParaRPr lang="it-IT" sz="2800" dirty="0">
              <a:latin typeface="Segoe Print" pitchFamily="2" charset="0"/>
            </a:endParaRPr>
          </a:p>
        </p:txBody>
      </p:sp>
      <p:sp>
        <p:nvSpPr>
          <p:cNvPr id="10" name="Per 9"/>
          <p:cNvSpPr/>
          <p:nvPr/>
        </p:nvSpPr>
        <p:spPr>
          <a:xfrm>
            <a:off x="1071538" y="428604"/>
            <a:ext cx="1714512" cy="1785926"/>
          </a:xfrm>
          <a:prstGeom prst="mathMultiply">
            <a:avLst/>
          </a:prstGeom>
          <a:ln>
            <a:solidFill>
              <a:schemeClr val="bg1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188640"/>
            <a:ext cx="7470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Speculazione finanziaria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4005064"/>
            <a:ext cx="78872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La FAO riporta che fino </a:t>
            </a:r>
            <a:r>
              <a:rPr lang="it-IT" sz="2400" dirty="0" smtClean="0"/>
              <a:t>al 1990 </a:t>
            </a:r>
            <a:r>
              <a:rPr lang="it-IT" sz="2400" dirty="0" smtClean="0"/>
              <a:t>i </a:t>
            </a:r>
            <a:r>
              <a:rPr lang="it-IT" sz="2400" b="1" dirty="0" smtClean="0"/>
              <a:t>prezzi</a:t>
            </a:r>
            <a:r>
              <a:rPr lang="it-IT" sz="2400" dirty="0" smtClean="0"/>
              <a:t> del cibo sono stati piuttosto stabili, </a:t>
            </a:r>
            <a:r>
              <a:rPr lang="it-IT" sz="2400" dirty="0" smtClean="0"/>
              <a:t>MA tra </a:t>
            </a:r>
            <a:r>
              <a:rPr lang="it-IT" sz="2400" dirty="0" smtClean="0"/>
              <a:t>2007-08 questi hanno subito un’</a:t>
            </a:r>
            <a:r>
              <a:rPr lang="it-IT" sz="2400" b="1" dirty="0" smtClean="0"/>
              <a:t>impennata vertiginosa pur con un aumento della produzione</a:t>
            </a:r>
            <a:r>
              <a:rPr lang="it-IT" sz="2400" dirty="0" smtClean="0"/>
              <a:t>!!</a:t>
            </a:r>
          </a:p>
          <a:p>
            <a:endParaRPr lang="it-IT" sz="2400" dirty="0" smtClean="0"/>
          </a:p>
          <a:p>
            <a:pPr algn="ctr"/>
            <a:r>
              <a:rPr lang="it-IT" sz="2800" dirty="0" smtClean="0">
                <a:latin typeface="Franklin Gothic Heavy" pitchFamily="34" charset="0"/>
              </a:rPr>
              <a:t>COME MAI?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429288" cy="260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0034" y="1428736"/>
            <a:ext cx="3571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I grandi detentori di capitali iniziano a «giocare»  con la compravendita del cibo. Questo influenza i prezzi degli alimenti con ricaduta catastrofica per i paesi poveri.</a:t>
            </a:r>
          </a:p>
        </p:txBody>
      </p:sp>
      <p:pic>
        <p:nvPicPr>
          <p:cNvPr id="6" name="Picture 2" descr="C:\Users\IA\Desktop\immagini caritas\spec materie pri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3643338" cy="2319592"/>
          </a:xfrm>
          <a:prstGeom prst="rect">
            <a:avLst/>
          </a:prstGeom>
          <a:noFill/>
        </p:spPr>
      </p:pic>
      <p:sp>
        <p:nvSpPr>
          <p:cNvPr id="7" name="Rettangolo 6"/>
          <p:cNvSpPr/>
          <p:nvPr/>
        </p:nvSpPr>
        <p:spPr>
          <a:xfrm>
            <a:off x="714348" y="357166"/>
            <a:ext cx="7858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Anche il cibo è diventato una merce qualunque sulla quale poter investire.</a:t>
            </a:r>
            <a:endParaRPr lang="it-IT" sz="2000" dirty="0"/>
          </a:p>
        </p:txBody>
      </p:sp>
      <p:graphicFrame>
        <p:nvGraphicFramePr>
          <p:cNvPr id="10" name="Diagramma 9"/>
          <p:cNvGraphicFramePr/>
          <p:nvPr/>
        </p:nvGraphicFramePr>
        <p:xfrm>
          <a:off x="1428728" y="31432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86116" y="0"/>
            <a:ext cx="2348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Futures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596" y="1071546"/>
            <a:ext cx="835824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Franklin Gothic Heavy" pitchFamily="34" charset="0"/>
              </a:rPr>
              <a:t>   </a:t>
            </a:r>
            <a:r>
              <a:rPr lang="it-IT" sz="2800" u="sng" dirty="0" smtClean="0">
                <a:latin typeface="Monotype Corsiva" pitchFamily="66" charset="0"/>
                <a:cs typeface="Arial" pitchFamily="34" charset="0"/>
              </a:rPr>
              <a:t>Cosa sono?</a:t>
            </a:r>
            <a:r>
              <a:rPr lang="it-IT" sz="2800" dirty="0" smtClean="0">
                <a:latin typeface="Monotype Corsiva" pitchFamily="66" charset="0"/>
                <a:cs typeface="Arial" pitchFamily="34" charset="0"/>
              </a:rPr>
              <a:t>   </a:t>
            </a:r>
            <a:r>
              <a:rPr lang="it-IT" sz="2000" dirty="0" smtClean="0">
                <a:latin typeface="Franklin Gothic Heavy" pitchFamily="34" charset="0"/>
              </a:rPr>
              <a:t>Scommesse sul valore della merce </a:t>
            </a:r>
          </a:p>
          <a:p>
            <a:pPr algn="ctr"/>
            <a:r>
              <a:rPr lang="it-IT" sz="2000" dirty="0" smtClean="0">
                <a:latin typeface="Franklin Gothic Heavy" pitchFamily="34" charset="0"/>
              </a:rPr>
              <a:t>               PRIMA ANCORA CHE QUESTA SIA PRODOTTA.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pPr algn="ctr"/>
            <a:r>
              <a:rPr lang="it-IT" sz="2000" dirty="0" smtClean="0">
                <a:latin typeface="Arial" pitchFamily="34" charset="0"/>
                <a:cs typeface="Arial" pitchFamily="34" charset="0"/>
              </a:rPr>
              <a:t>Un tempo usati come ASSICURAZIONI  per i produttori, oggi principalmente per speculare.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                           </a:t>
            </a:r>
            <a:r>
              <a:rPr lang="it-IT" sz="2000" dirty="0" smtClean="0"/>
              <a:t>        COMMODITY </a:t>
            </a:r>
            <a:r>
              <a:rPr lang="it-IT" sz="2000" dirty="0" smtClean="0"/>
              <a:t>INDEX FUNDS (1991)</a:t>
            </a:r>
          </a:p>
          <a:p>
            <a:r>
              <a:rPr lang="it-IT" sz="2000" dirty="0" smtClean="0"/>
              <a:t>                                   </a:t>
            </a:r>
            <a:r>
              <a:rPr lang="it-IT" sz="2000" dirty="0" smtClean="0"/>
              <a:t>            </a:t>
            </a:r>
            <a:r>
              <a:rPr lang="it-IT" sz="2000" dirty="0" smtClean="0"/>
              <a:t>Gas, petrolio, cibo</a:t>
            </a:r>
          </a:p>
          <a:p>
            <a:endParaRPr lang="it-IT" sz="2000" dirty="0" smtClean="0"/>
          </a:p>
          <a:p>
            <a:pPr algn="just"/>
            <a:r>
              <a:rPr lang="it-IT" sz="2000" dirty="0" smtClean="0">
                <a:latin typeface="Arial" pitchFamily="34" charset="0"/>
                <a:cs typeface="Arial" pitchFamily="34" charset="0"/>
              </a:rPr>
              <a:t>Dal 1991: i FUTURES diventano </a:t>
            </a:r>
            <a:r>
              <a:rPr lang="it-IT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interesse di soggetti finanziari che investono grandi somme e non più solo di chi ha interesse diretto in quel mercato.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>
                <a:latin typeface="Arial" pitchFamily="34" charset="0"/>
                <a:cs typeface="Arial" pitchFamily="34" charset="0"/>
              </a:rPr>
              <a:t>Dal 2000: completa liberalizzazione del mercato dei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Futures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(Bill Clinton)</a:t>
            </a:r>
          </a:p>
        </p:txBody>
      </p:sp>
      <p:cxnSp>
        <p:nvCxnSpPr>
          <p:cNvPr id="5" name="Connettore 2 4"/>
          <p:cNvCxnSpPr/>
          <p:nvPr/>
        </p:nvCxnSpPr>
        <p:spPr>
          <a:xfrm rot="5400000">
            <a:off x="3929852" y="335676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1315</Words>
  <Application>Microsoft Office PowerPoint</Application>
  <PresentationFormat>Presentazione su schermo (4:3)</PresentationFormat>
  <Paragraphs>187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BEPPE</dc:creator>
  <cp:lastModifiedBy>BEPPE</cp:lastModifiedBy>
  <cp:revision>17</cp:revision>
  <dcterms:created xsi:type="dcterms:W3CDTF">2016-06-17T07:30:20Z</dcterms:created>
  <dcterms:modified xsi:type="dcterms:W3CDTF">2016-06-17T09:14:16Z</dcterms:modified>
</cp:coreProperties>
</file>